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2" r:id="rId3"/>
    <p:sldId id="275" r:id="rId4"/>
    <p:sldId id="283" r:id="rId5"/>
    <p:sldId id="282" r:id="rId6"/>
    <p:sldId id="260" r:id="rId7"/>
    <p:sldId id="257" r:id="rId8"/>
    <p:sldId id="258" r:id="rId9"/>
    <p:sldId id="262" r:id="rId10"/>
    <p:sldId id="259" r:id="rId11"/>
    <p:sldId id="265" r:id="rId12"/>
    <p:sldId id="267" r:id="rId13"/>
    <p:sldId id="276" r:id="rId14"/>
    <p:sldId id="279" r:id="rId15"/>
    <p:sldId id="280" r:id="rId16"/>
    <p:sldId id="269" r:id="rId17"/>
    <p:sldId id="266" r:id="rId18"/>
    <p:sldId id="271" r:id="rId19"/>
    <p:sldId id="277" r:id="rId20"/>
    <p:sldId id="278" r:id="rId21"/>
    <p:sldId id="263" r:id="rId22"/>
    <p:sldId id="281" r:id="rId23"/>
    <p:sldId id="268" r:id="rId24"/>
    <p:sldId id="273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595" autoAdjust="0"/>
  </p:normalViewPr>
  <p:slideViewPr>
    <p:cSldViewPr snapToGrid="0">
      <p:cViewPr>
        <p:scale>
          <a:sx n="94" d="100"/>
          <a:sy n="94" d="100"/>
        </p:scale>
        <p:origin x="800" y="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DAA95368-699F-40DB-A586-9A9E004F05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3397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D9EAF-8066-4C80-9477-C2574B3EED1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8E6B86-770F-463C-91C6-0D382C1B8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04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8E6B86-770F-463C-91C6-0D382C1B82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6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1866900"/>
            <a:ext cx="2020888" cy="2020888"/>
            <a:chOff x="0" y="1176"/>
            <a:chExt cx="1273" cy="1273"/>
          </a:xfrm>
        </p:grpSpPr>
        <p:sp>
          <p:nvSpPr>
            <p:cNvPr id="5" name="Freeform 1027"/>
            <p:cNvSpPr>
              <a:spLocks/>
            </p:cNvSpPr>
            <p:nvPr/>
          </p:nvSpPr>
          <p:spPr bwMode="ltGray">
            <a:xfrm>
              <a:off x="0" y="1176"/>
              <a:ext cx="1273" cy="1273"/>
            </a:xfrm>
            <a:custGeom>
              <a:avLst/>
              <a:gdLst>
                <a:gd name="T0" fmla="*/ 636 w 1273"/>
                <a:gd name="T1" fmla="*/ 0 h 1273"/>
                <a:gd name="T2" fmla="*/ 0 w 1273"/>
                <a:gd name="T3" fmla="*/ 636 h 1273"/>
                <a:gd name="T4" fmla="*/ 636 w 1273"/>
                <a:gd name="T5" fmla="*/ 1272 h 1273"/>
                <a:gd name="T6" fmla="*/ 1272 w 1273"/>
                <a:gd name="T7" fmla="*/ 636 h 1273"/>
                <a:gd name="T8" fmla="*/ 636 w 1273"/>
                <a:gd name="T9" fmla="*/ 0 h 1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3" h="1273">
                  <a:moveTo>
                    <a:pt x="636" y="0"/>
                  </a:moveTo>
                  <a:lnTo>
                    <a:pt x="0" y="636"/>
                  </a:lnTo>
                  <a:lnTo>
                    <a:pt x="636" y="1272"/>
                  </a:lnTo>
                  <a:lnTo>
                    <a:pt x="1272" y="636"/>
                  </a:lnTo>
                  <a:lnTo>
                    <a:pt x="636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Freeform 1028"/>
            <p:cNvSpPr>
              <a:spLocks/>
            </p:cNvSpPr>
            <p:nvPr/>
          </p:nvSpPr>
          <p:spPr bwMode="ltGray">
            <a:xfrm>
              <a:off x="636" y="1176"/>
              <a:ext cx="637" cy="637"/>
            </a:xfrm>
            <a:custGeom>
              <a:avLst/>
              <a:gdLst>
                <a:gd name="T0" fmla="*/ 0 w 637"/>
                <a:gd name="T1" fmla="*/ 127 h 637"/>
                <a:gd name="T2" fmla="*/ 0 w 637"/>
                <a:gd name="T3" fmla="*/ 0 h 637"/>
                <a:gd name="T4" fmla="*/ 636 w 637"/>
                <a:gd name="T5" fmla="*/ 636 h 637"/>
                <a:gd name="T6" fmla="*/ 508 w 637"/>
                <a:gd name="T7" fmla="*/ 636 h 637"/>
                <a:gd name="T8" fmla="*/ 0 w 637"/>
                <a:gd name="T9" fmla="*/ 127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7" h="637">
                  <a:moveTo>
                    <a:pt x="0" y="127"/>
                  </a:moveTo>
                  <a:lnTo>
                    <a:pt x="0" y="0"/>
                  </a:lnTo>
                  <a:lnTo>
                    <a:pt x="636" y="636"/>
                  </a:lnTo>
                  <a:lnTo>
                    <a:pt x="508" y="636"/>
                  </a:lnTo>
                  <a:lnTo>
                    <a:pt x="0" y="127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Freeform 1029"/>
            <p:cNvSpPr>
              <a:spLocks/>
            </p:cNvSpPr>
            <p:nvPr/>
          </p:nvSpPr>
          <p:spPr bwMode="ltGray">
            <a:xfrm>
              <a:off x="0" y="1176"/>
              <a:ext cx="637" cy="637"/>
            </a:xfrm>
            <a:custGeom>
              <a:avLst/>
              <a:gdLst>
                <a:gd name="T0" fmla="*/ 636 w 637"/>
                <a:gd name="T1" fmla="*/ 0 h 637"/>
                <a:gd name="T2" fmla="*/ 636 w 637"/>
                <a:gd name="T3" fmla="*/ 127 h 637"/>
                <a:gd name="T4" fmla="*/ 127 w 637"/>
                <a:gd name="T5" fmla="*/ 636 h 637"/>
                <a:gd name="T6" fmla="*/ 0 w 637"/>
                <a:gd name="T7" fmla="*/ 636 h 637"/>
                <a:gd name="T8" fmla="*/ 636 w 637"/>
                <a:gd name="T9" fmla="*/ 0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7" h="637">
                  <a:moveTo>
                    <a:pt x="636" y="0"/>
                  </a:moveTo>
                  <a:lnTo>
                    <a:pt x="636" y="127"/>
                  </a:lnTo>
                  <a:lnTo>
                    <a:pt x="127" y="636"/>
                  </a:lnTo>
                  <a:lnTo>
                    <a:pt x="0" y="636"/>
                  </a:lnTo>
                  <a:lnTo>
                    <a:pt x="63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Freeform 1030"/>
            <p:cNvSpPr>
              <a:spLocks/>
            </p:cNvSpPr>
            <p:nvPr/>
          </p:nvSpPr>
          <p:spPr bwMode="ltGray">
            <a:xfrm>
              <a:off x="636" y="1812"/>
              <a:ext cx="637" cy="637"/>
            </a:xfrm>
            <a:custGeom>
              <a:avLst/>
              <a:gdLst>
                <a:gd name="T0" fmla="*/ 508 w 637"/>
                <a:gd name="T1" fmla="*/ 0 h 637"/>
                <a:gd name="T2" fmla="*/ 636 w 637"/>
                <a:gd name="T3" fmla="*/ 0 h 637"/>
                <a:gd name="T4" fmla="*/ 0 w 637"/>
                <a:gd name="T5" fmla="*/ 636 h 637"/>
                <a:gd name="T6" fmla="*/ 0 w 637"/>
                <a:gd name="T7" fmla="*/ 508 h 637"/>
                <a:gd name="T8" fmla="*/ 508 w 637"/>
                <a:gd name="T9" fmla="*/ 0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7" h="637">
                  <a:moveTo>
                    <a:pt x="508" y="0"/>
                  </a:moveTo>
                  <a:lnTo>
                    <a:pt x="636" y="0"/>
                  </a:lnTo>
                  <a:lnTo>
                    <a:pt x="0" y="636"/>
                  </a:lnTo>
                  <a:lnTo>
                    <a:pt x="0" y="508"/>
                  </a:lnTo>
                  <a:lnTo>
                    <a:pt x="508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Freeform 1031"/>
            <p:cNvSpPr>
              <a:spLocks/>
            </p:cNvSpPr>
            <p:nvPr/>
          </p:nvSpPr>
          <p:spPr bwMode="ltGray">
            <a:xfrm>
              <a:off x="0" y="1812"/>
              <a:ext cx="637" cy="637"/>
            </a:xfrm>
            <a:custGeom>
              <a:avLst/>
              <a:gdLst>
                <a:gd name="T0" fmla="*/ 127 w 637"/>
                <a:gd name="T1" fmla="*/ 0 h 637"/>
                <a:gd name="T2" fmla="*/ 636 w 637"/>
                <a:gd name="T3" fmla="*/ 508 h 637"/>
                <a:gd name="T4" fmla="*/ 636 w 637"/>
                <a:gd name="T5" fmla="*/ 636 h 637"/>
                <a:gd name="T6" fmla="*/ 0 w 637"/>
                <a:gd name="T7" fmla="*/ 0 h 637"/>
                <a:gd name="T8" fmla="*/ 127 w 637"/>
                <a:gd name="T9" fmla="*/ 0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7" h="637">
                  <a:moveTo>
                    <a:pt x="127" y="0"/>
                  </a:moveTo>
                  <a:lnTo>
                    <a:pt x="636" y="508"/>
                  </a:lnTo>
                  <a:lnTo>
                    <a:pt x="636" y="636"/>
                  </a:lnTo>
                  <a:lnTo>
                    <a:pt x="0" y="0"/>
                  </a:lnTo>
                  <a:lnTo>
                    <a:pt x="127" y="0"/>
                  </a:lnTo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8200" name="Rectangle 103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8201" name="Rectangle 103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0" name="Rectangle 103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Rectangle 103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Rectangle 103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32C6271-112B-401E-B596-E301C253D6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1326438"/>
      </p:ext>
    </p:extLst>
  </p:cSld>
  <p:clrMapOvr>
    <a:masterClrMapping/>
  </p:clrMapOvr>
  <p:transition spd="med"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6DAB5-F0B8-48DE-BC60-761E020A2F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0016529"/>
      </p:ext>
    </p:extLst>
  </p:cSld>
  <p:clrMapOvr>
    <a:masterClrMapping/>
  </p:clrMapOvr>
  <p:transition spd="med"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2263" y="419100"/>
            <a:ext cx="1944687" cy="5676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9100"/>
            <a:ext cx="5681663" cy="5676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5159E-B77F-460F-AA2C-5E95BA69FA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2650730"/>
      </p:ext>
    </p:extLst>
  </p:cSld>
  <p:clrMapOvr>
    <a:masterClrMapping/>
  </p:clrMapOvr>
  <p:transition spd="med">
    <p:cover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19100"/>
            <a:ext cx="7778750" cy="11049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575A0-E34F-4A04-96E6-B41416BB41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7013773"/>
      </p:ext>
    </p:extLst>
  </p:cSld>
  <p:clrMapOvr>
    <a:masterClrMapping/>
  </p:clrMapOvr>
  <p:transition spd="med">
    <p:cover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19100"/>
            <a:ext cx="7778750" cy="11049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812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41148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466C9-BEE9-42EA-9CA9-2F5D3EAEB4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49689"/>
      </p:ext>
    </p:extLst>
  </p:cSld>
  <p:clrMapOvr>
    <a:masterClrMapping/>
  </p:clrMapOvr>
  <p:transition spd="med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E669B-5B57-41BB-8501-247EE40F0D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3880121"/>
      </p:ext>
    </p:extLst>
  </p:cSld>
  <p:clrMapOvr>
    <a:masterClrMapping/>
  </p:clrMapOvr>
  <p:transition spd="med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4B06E-73E8-4D62-9660-A4237AF6C6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0231928"/>
      </p:ext>
    </p:extLst>
  </p:cSld>
  <p:clrMapOvr>
    <a:masterClrMapping/>
  </p:clrMapOvr>
  <p:transition spd="med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0D5DF-A1A9-4095-9DC2-76B40E6906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36787"/>
      </p:ext>
    </p:extLst>
  </p:cSld>
  <p:clrMapOvr>
    <a:masterClrMapping/>
  </p:clrMapOvr>
  <p:transition spd="med"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CE3A4-AAF4-4BEC-972C-1BFB7E8688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567805"/>
      </p:ext>
    </p:extLst>
  </p:cSld>
  <p:clrMapOvr>
    <a:masterClrMapping/>
  </p:clrMapOvr>
  <p:transition spd="med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74496-EB94-4948-938B-E8F503487E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5777520"/>
      </p:ext>
    </p:extLst>
  </p:cSld>
  <p:clrMapOvr>
    <a:masterClrMapping/>
  </p:clrMapOvr>
  <p:transition spd="med"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CB72A-A7E9-4FE2-B776-926D2B5BED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7140739"/>
      </p:ext>
    </p:extLst>
  </p:cSld>
  <p:clrMapOvr>
    <a:masterClrMapping/>
  </p:clrMapOvr>
  <p:transition spd="med"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0A8D9-A92C-4235-86D7-D8D3212B2A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4471731"/>
      </p:ext>
    </p:extLst>
  </p:cSld>
  <p:clrMapOvr>
    <a:masterClrMapping/>
  </p:clrMapOvr>
  <p:transition spd="med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D3BEB-2CBD-4BFD-A030-F7C5D15D2B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6283494"/>
      </p:ext>
    </p:extLst>
  </p:cSld>
  <p:clrMapOvr>
    <a:masterClrMapping/>
  </p:clrMapOvr>
  <p:transition spd="med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00050" y="209550"/>
            <a:ext cx="1525588" cy="1525588"/>
            <a:chOff x="252" y="132"/>
            <a:chExt cx="961" cy="961"/>
          </a:xfrm>
        </p:grpSpPr>
        <p:sp>
          <p:nvSpPr>
            <p:cNvPr id="7171" name="Freeform 3"/>
            <p:cNvSpPr>
              <a:spLocks/>
            </p:cNvSpPr>
            <p:nvPr/>
          </p:nvSpPr>
          <p:spPr bwMode="ltGray">
            <a:xfrm>
              <a:off x="252" y="132"/>
              <a:ext cx="961" cy="961"/>
            </a:xfrm>
            <a:custGeom>
              <a:avLst/>
              <a:gdLst>
                <a:gd name="T0" fmla="*/ 480 w 961"/>
                <a:gd name="T1" fmla="*/ 0 h 961"/>
                <a:gd name="T2" fmla="*/ 0 w 961"/>
                <a:gd name="T3" fmla="*/ 480 h 961"/>
                <a:gd name="T4" fmla="*/ 480 w 961"/>
                <a:gd name="T5" fmla="*/ 960 h 961"/>
                <a:gd name="T6" fmla="*/ 960 w 961"/>
                <a:gd name="T7" fmla="*/ 480 h 961"/>
                <a:gd name="T8" fmla="*/ 480 w 961"/>
                <a:gd name="T9" fmla="*/ 0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1" h="961">
                  <a:moveTo>
                    <a:pt x="480" y="0"/>
                  </a:moveTo>
                  <a:lnTo>
                    <a:pt x="0" y="480"/>
                  </a:lnTo>
                  <a:lnTo>
                    <a:pt x="480" y="960"/>
                  </a:lnTo>
                  <a:lnTo>
                    <a:pt x="960" y="480"/>
                  </a:lnTo>
                  <a:lnTo>
                    <a:pt x="48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ltGray">
            <a:xfrm>
              <a:off x="732" y="132"/>
              <a:ext cx="481" cy="481"/>
            </a:xfrm>
            <a:custGeom>
              <a:avLst/>
              <a:gdLst>
                <a:gd name="T0" fmla="*/ 0 w 481"/>
                <a:gd name="T1" fmla="*/ 96 h 481"/>
                <a:gd name="T2" fmla="*/ 0 w 481"/>
                <a:gd name="T3" fmla="*/ 0 h 481"/>
                <a:gd name="T4" fmla="*/ 480 w 481"/>
                <a:gd name="T5" fmla="*/ 480 h 481"/>
                <a:gd name="T6" fmla="*/ 384 w 481"/>
                <a:gd name="T7" fmla="*/ 480 h 481"/>
                <a:gd name="T8" fmla="*/ 0 w 481"/>
                <a:gd name="T9" fmla="*/ 96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1" h="481">
                  <a:moveTo>
                    <a:pt x="0" y="96"/>
                  </a:moveTo>
                  <a:lnTo>
                    <a:pt x="0" y="0"/>
                  </a:lnTo>
                  <a:lnTo>
                    <a:pt x="480" y="480"/>
                  </a:lnTo>
                  <a:lnTo>
                    <a:pt x="384" y="480"/>
                  </a:lnTo>
                  <a:lnTo>
                    <a:pt x="0" y="96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ltGray">
            <a:xfrm>
              <a:off x="252" y="132"/>
              <a:ext cx="481" cy="481"/>
            </a:xfrm>
            <a:custGeom>
              <a:avLst/>
              <a:gdLst>
                <a:gd name="T0" fmla="*/ 480 w 481"/>
                <a:gd name="T1" fmla="*/ 0 h 481"/>
                <a:gd name="T2" fmla="*/ 480 w 481"/>
                <a:gd name="T3" fmla="*/ 96 h 481"/>
                <a:gd name="T4" fmla="*/ 96 w 481"/>
                <a:gd name="T5" fmla="*/ 480 h 481"/>
                <a:gd name="T6" fmla="*/ 0 w 481"/>
                <a:gd name="T7" fmla="*/ 480 h 481"/>
                <a:gd name="T8" fmla="*/ 480 w 481"/>
                <a:gd name="T9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1" h="481">
                  <a:moveTo>
                    <a:pt x="480" y="0"/>
                  </a:moveTo>
                  <a:lnTo>
                    <a:pt x="480" y="96"/>
                  </a:lnTo>
                  <a:lnTo>
                    <a:pt x="96" y="480"/>
                  </a:lnTo>
                  <a:lnTo>
                    <a:pt x="0" y="480"/>
                  </a:lnTo>
                  <a:lnTo>
                    <a:pt x="48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174" name="Freeform 6"/>
            <p:cNvSpPr>
              <a:spLocks/>
            </p:cNvSpPr>
            <p:nvPr/>
          </p:nvSpPr>
          <p:spPr bwMode="ltGray">
            <a:xfrm>
              <a:off x="732" y="612"/>
              <a:ext cx="481" cy="481"/>
            </a:xfrm>
            <a:custGeom>
              <a:avLst/>
              <a:gdLst>
                <a:gd name="T0" fmla="*/ 384 w 481"/>
                <a:gd name="T1" fmla="*/ 0 h 481"/>
                <a:gd name="T2" fmla="*/ 480 w 481"/>
                <a:gd name="T3" fmla="*/ 0 h 481"/>
                <a:gd name="T4" fmla="*/ 0 w 481"/>
                <a:gd name="T5" fmla="*/ 480 h 481"/>
                <a:gd name="T6" fmla="*/ 0 w 481"/>
                <a:gd name="T7" fmla="*/ 384 h 481"/>
                <a:gd name="T8" fmla="*/ 384 w 481"/>
                <a:gd name="T9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1" h="481">
                  <a:moveTo>
                    <a:pt x="384" y="0"/>
                  </a:moveTo>
                  <a:lnTo>
                    <a:pt x="480" y="0"/>
                  </a:lnTo>
                  <a:lnTo>
                    <a:pt x="0" y="480"/>
                  </a:lnTo>
                  <a:lnTo>
                    <a:pt x="0" y="384"/>
                  </a:lnTo>
                  <a:lnTo>
                    <a:pt x="384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175" name="Freeform 7"/>
            <p:cNvSpPr>
              <a:spLocks/>
            </p:cNvSpPr>
            <p:nvPr/>
          </p:nvSpPr>
          <p:spPr bwMode="ltGray">
            <a:xfrm>
              <a:off x="252" y="612"/>
              <a:ext cx="481" cy="481"/>
            </a:xfrm>
            <a:custGeom>
              <a:avLst/>
              <a:gdLst>
                <a:gd name="T0" fmla="*/ 96 w 481"/>
                <a:gd name="T1" fmla="*/ 0 h 481"/>
                <a:gd name="T2" fmla="*/ 480 w 481"/>
                <a:gd name="T3" fmla="*/ 384 h 481"/>
                <a:gd name="T4" fmla="*/ 480 w 481"/>
                <a:gd name="T5" fmla="*/ 480 h 481"/>
                <a:gd name="T6" fmla="*/ 0 w 481"/>
                <a:gd name="T7" fmla="*/ 0 h 481"/>
                <a:gd name="T8" fmla="*/ 96 w 481"/>
                <a:gd name="T9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1" h="481">
                  <a:moveTo>
                    <a:pt x="96" y="0"/>
                  </a:moveTo>
                  <a:lnTo>
                    <a:pt x="480" y="384"/>
                  </a:lnTo>
                  <a:lnTo>
                    <a:pt x="480" y="480"/>
                  </a:lnTo>
                  <a:lnTo>
                    <a:pt x="0" y="0"/>
                  </a:lnTo>
                  <a:lnTo>
                    <a:pt x="96" y="0"/>
                  </a:lnTo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71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19100"/>
            <a:ext cx="777875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effectLst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effectLst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fld id="{4E7E0DE4-899A-4CC6-B0EF-855AED8B20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ransition spd="med">
    <p:cover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9tzga6qAaBA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0.png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phet.colorado.edu/sims/charges-and-fields/charges-and-fields_en.html" TargetMode="External"/><Relationship Id="rId2" Type="http://schemas.openxmlformats.org/officeDocument/2006/relationships/hyperlink" Target="http://www.cco.caltech.edu/~phys1/java/phys1/EField/EField.html" TargetMode="Externa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Electric Fields</a:t>
            </a:r>
          </a:p>
        </p:txBody>
      </p:sp>
    </p:spTree>
  </p:cSld>
  <p:clrMapOvr>
    <a:masterClrMapping/>
  </p:clrMapOvr>
  <p:transition spd="med">
    <p:cover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Electric Field Lines</a:t>
            </a:r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dirty="0"/>
              <a:t>Electric field lines, or lines of force, provide a map of the electric field at any point in space relative to a charge or a group of charges.</a:t>
            </a:r>
          </a:p>
          <a:p>
            <a:pPr>
              <a:defRPr/>
            </a:pPr>
            <a:r>
              <a:rPr lang="en-US" altLang="en-US" sz="2800" dirty="0"/>
              <a:t>Electric field lines show the path that a positive test charge would take if placed in the field.</a:t>
            </a:r>
          </a:p>
        </p:txBody>
      </p:sp>
      <p:grpSp>
        <p:nvGrpSpPr>
          <p:cNvPr id="5219" name="Group 99"/>
          <p:cNvGrpSpPr>
            <a:grpSpLocks/>
          </p:cNvGrpSpPr>
          <p:nvPr/>
        </p:nvGrpSpPr>
        <p:grpSpPr bwMode="auto">
          <a:xfrm>
            <a:off x="838200" y="4337050"/>
            <a:ext cx="7488238" cy="2136775"/>
            <a:chOff x="528" y="2678"/>
            <a:chExt cx="4717" cy="1346"/>
          </a:xfrm>
        </p:grpSpPr>
        <p:sp>
          <p:nvSpPr>
            <p:cNvPr id="5172" name="Oval 52"/>
            <p:cNvSpPr>
              <a:spLocks noChangeAspect="1" noChangeArrowheads="1"/>
            </p:cNvSpPr>
            <p:nvPr/>
          </p:nvSpPr>
          <p:spPr bwMode="auto">
            <a:xfrm>
              <a:off x="4180" y="2999"/>
              <a:ext cx="1065" cy="101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1271" name="Group 53"/>
            <p:cNvGrpSpPr>
              <a:grpSpLocks/>
            </p:cNvGrpSpPr>
            <p:nvPr/>
          </p:nvGrpSpPr>
          <p:grpSpPr bwMode="auto">
            <a:xfrm>
              <a:off x="528" y="2959"/>
              <a:ext cx="1065" cy="1065"/>
              <a:chOff x="486" y="1442"/>
              <a:chExt cx="1065" cy="1065"/>
            </a:xfrm>
          </p:grpSpPr>
          <p:sp>
            <p:nvSpPr>
              <p:cNvPr id="5174" name="Oval 54"/>
              <p:cNvSpPr>
                <a:spLocks noChangeAspect="1" noChangeArrowheads="1"/>
              </p:cNvSpPr>
              <p:nvPr/>
            </p:nvSpPr>
            <p:spPr bwMode="auto">
              <a:xfrm>
                <a:off x="486" y="1462"/>
                <a:ext cx="1065" cy="1019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11298" name="Group 55"/>
              <p:cNvGrpSpPr>
                <a:grpSpLocks/>
              </p:cNvGrpSpPr>
              <p:nvPr/>
            </p:nvGrpSpPr>
            <p:grpSpPr bwMode="auto">
              <a:xfrm>
                <a:off x="486" y="1442"/>
                <a:ext cx="1065" cy="1065"/>
                <a:chOff x="486" y="1442"/>
                <a:chExt cx="1065" cy="1065"/>
              </a:xfrm>
            </p:grpSpPr>
            <p:sp>
              <p:nvSpPr>
                <p:cNvPr id="11299" name="Text Box 5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58" y="1461"/>
                  <a:ext cx="197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 b="0">
                      <a:solidFill>
                        <a:schemeClr val="bg2"/>
                      </a:solidFill>
                    </a:rPr>
                    <a:t>+</a:t>
                  </a:r>
                </a:p>
              </p:txBody>
            </p:sp>
            <p:sp>
              <p:nvSpPr>
                <p:cNvPr id="11300" name="Text Box 5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42" y="1554"/>
                  <a:ext cx="197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 b="0">
                      <a:solidFill>
                        <a:schemeClr val="bg2"/>
                      </a:solidFill>
                    </a:rPr>
                    <a:t>+</a:t>
                  </a:r>
                </a:p>
              </p:txBody>
            </p:sp>
            <p:sp>
              <p:nvSpPr>
                <p:cNvPr id="11301" name="Text Box 5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41" y="1684"/>
                  <a:ext cx="197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 b="0">
                      <a:solidFill>
                        <a:schemeClr val="bg2"/>
                      </a:solidFill>
                    </a:rPr>
                    <a:t>+</a:t>
                  </a:r>
                </a:p>
              </p:txBody>
            </p:sp>
            <p:sp>
              <p:nvSpPr>
                <p:cNvPr id="11302" name="Text Box 5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54" y="1851"/>
                  <a:ext cx="197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 b="0">
                      <a:solidFill>
                        <a:schemeClr val="bg2"/>
                      </a:solidFill>
                    </a:rPr>
                    <a:t>+</a:t>
                  </a:r>
                </a:p>
              </p:txBody>
            </p:sp>
            <p:sp>
              <p:nvSpPr>
                <p:cNvPr id="11303" name="Text Box 6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115" y="1832"/>
                  <a:ext cx="197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 b="0">
                      <a:solidFill>
                        <a:schemeClr val="bg2"/>
                      </a:solidFill>
                    </a:rPr>
                    <a:t>+</a:t>
                  </a:r>
                </a:p>
              </p:txBody>
            </p:sp>
            <p:sp>
              <p:nvSpPr>
                <p:cNvPr id="11304" name="Text Box 6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340" y="2018"/>
                  <a:ext cx="197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 b="0">
                      <a:solidFill>
                        <a:schemeClr val="bg2"/>
                      </a:solidFill>
                    </a:rPr>
                    <a:t>+</a:t>
                  </a:r>
                </a:p>
              </p:txBody>
            </p:sp>
            <p:sp>
              <p:nvSpPr>
                <p:cNvPr id="11305" name="Text Box 6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55" y="2166"/>
                  <a:ext cx="197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 b="0">
                      <a:solidFill>
                        <a:schemeClr val="bg2"/>
                      </a:solidFill>
                    </a:rPr>
                    <a:t>+</a:t>
                  </a:r>
                </a:p>
              </p:txBody>
            </p:sp>
            <p:sp>
              <p:nvSpPr>
                <p:cNvPr id="11306" name="Text Box 6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016" y="2055"/>
                  <a:ext cx="197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 b="0">
                      <a:solidFill>
                        <a:schemeClr val="bg2"/>
                      </a:solidFill>
                    </a:rPr>
                    <a:t>+</a:t>
                  </a:r>
                </a:p>
              </p:txBody>
            </p:sp>
            <p:sp>
              <p:nvSpPr>
                <p:cNvPr id="11307" name="Text Box 6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114" y="2241"/>
                  <a:ext cx="197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 b="0">
                      <a:solidFill>
                        <a:schemeClr val="bg2"/>
                      </a:solidFill>
                    </a:rPr>
                    <a:t>+</a:t>
                  </a:r>
                </a:p>
              </p:txBody>
            </p:sp>
            <p:sp>
              <p:nvSpPr>
                <p:cNvPr id="11308" name="Text Box 6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727" y="1907"/>
                  <a:ext cx="197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 b="0">
                      <a:solidFill>
                        <a:schemeClr val="bg2"/>
                      </a:solidFill>
                    </a:rPr>
                    <a:t>+</a:t>
                  </a:r>
                </a:p>
              </p:txBody>
            </p:sp>
            <p:sp>
              <p:nvSpPr>
                <p:cNvPr id="11309" name="Text Box 6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861" y="2277"/>
                  <a:ext cx="197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 b="0">
                      <a:solidFill>
                        <a:schemeClr val="bg2"/>
                      </a:solidFill>
                    </a:rPr>
                    <a:t>+</a:t>
                  </a:r>
                </a:p>
              </p:txBody>
            </p:sp>
            <p:sp>
              <p:nvSpPr>
                <p:cNvPr id="11310" name="Text Box 67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27" y="2055"/>
                  <a:ext cx="197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 b="0">
                      <a:solidFill>
                        <a:schemeClr val="bg2"/>
                      </a:solidFill>
                    </a:rPr>
                    <a:t>+</a:t>
                  </a:r>
                </a:p>
              </p:txBody>
            </p:sp>
            <p:sp>
              <p:nvSpPr>
                <p:cNvPr id="11311" name="Text Box 6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626" y="2185"/>
                  <a:ext cx="197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 b="0">
                      <a:solidFill>
                        <a:schemeClr val="bg2"/>
                      </a:solidFill>
                    </a:rPr>
                    <a:t>+</a:t>
                  </a:r>
                </a:p>
              </p:txBody>
            </p:sp>
            <p:sp>
              <p:nvSpPr>
                <p:cNvPr id="11312" name="Text Box 6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683" y="1506"/>
                  <a:ext cx="197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 b="0">
                      <a:solidFill>
                        <a:schemeClr val="bg2"/>
                      </a:solidFill>
                    </a:rPr>
                    <a:t>+</a:t>
                  </a:r>
                </a:p>
              </p:txBody>
            </p:sp>
            <p:sp>
              <p:nvSpPr>
                <p:cNvPr id="11313" name="Text Box 7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880" y="1684"/>
                  <a:ext cx="197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 b="0">
                      <a:solidFill>
                        <a:schemeClr val="bg2"/>
                      </a:solidFill>
                    </a:rPr>
                    <a:t>+</a:t>
                  </a:r>
                </a:p>
              </p:txBody>
            </p:sp>
            <p:sp>
              <p:nvSpPr>
                <p:cNvPr id="11314" name="Text Box 7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861" y="1442"/>
                  <a:ext cx="197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 b="0">
                      <a:solidFill>
                        <a:schemeClr val="bg2"/>
                      </a:solidFill>
                    </a:rPr>
                    <a:t>+</a:t>
                  </a:r>
                </a:p>
              </p:txBody>
            </p:sp>
            <p:sp>
              <p:nvSpPr>
                <p:cNvPr id="11315" name="Text Box 7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86" y="1851"/>
                  <a:ext cx="197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 b="0">
                      <a:solidFill>
                        <a:schemeClr val="bg2"/>
                      </a:solidFill>
                    </a:rPr>
                    <a:t>+</a:t>
                  </a:r>
                </a:p>
              </p:txBody>
            </p:sp>
            <p:sp>
              <p:nvSpPr>
                <p:cNvPr id="11316" name="Text Box 7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27" y="1665"/>
                  <a:ext cx="197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2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 b="0">
                      <a:solidFill>
                        <a:schemeClr val="bg2"/>
                      </a:solidFill>
                    </a:rPr>
                    <a:t>+</a:t>
                  </a:r>
                </a:p>
              </p:txBody>
            </p:sp>
          </p:grpSp>
        </p:grpSp>
        <p:sp>
          <p:nvSpPr>
            <p:cNvPr id="11272" name="Text Box 74"/>
            <p:cNvSpPr txBox="1">
              <a:spLocks noChangeArrowheads="1"/>
            </p:cNvSpPr>
            <p:nvPr/>
          </p:nvSpPr>
          <p:spPr bwMode="auto">
            <a:xfrm>
              <a:off x="4712" y="290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_</a:t>
              </a:r>
            </a:p>
          </p:txBody>
        </p:sp>
        <p:sp>
          <p:nvSpPr>
            <p:cNvPr id="11273" name="Text Box 75"/>
            <p:cNvSpPr txBox="1">
              <a:spLocks noChangeArrowheads="1"/>
            </p:cNvSpPr>
            <p:nvPr/>
          </p:nvSpPr>
          <p:spPr bwMode="auto">
            <a:xfrm>
              <a:off x="4524" y="290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_</a:t>
              </a:r>
            </a:p>
          </p:txBody>
        </p:sp>
        <p:grpSp>
          <p:nvGrpSpPr>
            <p:cNvPr id="11274" name="Group 76"/>
            <p:cNvGrpSpPr>
              <a:grpSpLocks/>
            </p:cNvGrpSpPr>
            <p:nvPr/>
          </p:nvGrpSpPr>
          <p:grpSpPr bwMode="auto">
            <a:xfrm>
              <a:off x="4180" y="2979"/>
              <a:ext cx="1065" cy="1039"/>
              <a:chOff x="4138" y="1462"/>
              <a:chExt cx="1065" cy="1039"/>
            </a:xfrm>
          </p:grpSpPr>
          <p:sp>
            <p:nvSpPr>
              <p:cNvPr id="11280" name="Text Box 77"/>
              <p:cNvSpPr txBox="1">
                <a:spLocks noChangeArrowheads="1"/>
              </p:cNvSpPr>
              <p:nvPr/>
            </p:nvSpPr>
            <p:spPr bwMode="auto">
              <a:xfrm>
                <a:off x="5015" y="1788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1281" name="Text Box 78"/>
              <p:cNvSpPr txBox="1">
                <a:spLocks noChangeArrowheads="1"/>
              </p:cNvSpPr>
              <p:nvPr/>
            </p:nvSpPr>
            <p:spPr bwMode="auto">
              <a:xfrm>
                <a:off x="4326" y="1462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1282" name="Text Box 79"/>
              <p:cNvSpPr txBox="1">
                <a:spLocks noChangeArrowheads="1"/>
              </p:cNvSpPr>
              <p:nvPr/>
            </p:nvSpPr>
            <p:spPr bwMode="auto">
              <a:xfrm>
                <a:off x="4138" y="1713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1283" name="Text Box 80"/>
              <p:cNvSpPr txBox="1">
                <a:spLocks noChangeArrowheads="1"/>
              </p:cNvSpPr>
              <p:nvPr/>
            </p:nvSpPr>
            <p:spPr bwMode="auto">
              <a:xfrm>
                <a:off x="4138" y="1870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1284" name="Text Box 81"/>
              <p:cNvSpPr txBox="1">
                <a:spLocks noChangeArrowheads="1"/>
              </p:cNvSpPr>
              <p:nvPr/>
            </p:nvSpPr>
            <p:spPr bwMode="auto">
              <a:xfrm>
                <a:off x="4204" y="2039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1285" name="Text Box 82"/>
              <p:cNvSpPr txBox="1">
                <a:spLocks noChangeArrowheads="1"/>
              </p:cNvSpPr>
              <p:nvPr/>
            </p:nvSpPr>
            <p:spPr bwMode="auto">
              <a:xfrm>
                <a:off x="4956" y="1615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1286" name="Text Box 83"/>
              <p:cNvSpPr txBox="1">
                <a:spLocks noChangeArrowheads="1"/>
              </p:cNvSpPr>
              <p:nvPr/>
            </p:nvSpPr>
            <p:spPr bwMode="auto">
              <a:xfrm>
                <a:off x="4989" y="1966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1287" name="Text Box 84"/>
              <p:cNvSpPr txBox="1">
                <a:spLocks noChangeArrowheads="1"/>
              </p:cNvSpPr>
              <p:nvPr/>
            </p:nvSpPr>
            <p:spPr bwMode="auto">
              <a:xfrm>
                <a:off x="4232" y="1558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1288" name="Text Box 85"/>
              <p:cNvSpPr txBox="1">
                <a:spLocks noChangeArrowheads="1"/>
              </p:cNvSpPr>
              <p:nvPr/>
            </p:nvSpPr>
            <p:spPr bwMode="auto">
              <a:xfrm>
                <a:off x="4897" y="2101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1289" name="Text Box 86"/>
              <p:cNvSpPr txBox="1">
                <a:spLocks noChangeArrowheads="1"/>
              </p:cNvSpPr>
              <p:nvPr/>
            </p:nvSpPr>
            <p:spPr bwMode="auto">
              <a:xfrm>
                <a:off x="4768" y="2197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1290" name="Text Box 87"/>
              <p:cNvSpPr txBox="1">
                <a:spLocks noChangeArrowheads="1"/>
              </p:cNvSpPr>
              <p:nvPr/>
            </p:nvSpPr>
            <p:spPr bwMode="auto">
              <a:xfrm>
                <a:off x="4580" y="2270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1291" name="Text Box 88"/>
              <p:cNvSpPr txBox="1">
                <a:spLocks noChangeArrowheads="1"/>
              </p:cNvSpPr>
              <p:nvPr/>
            </p:nvSpPr>
            <p:spPr bwMode="auto">
              <a:xfrm>
                <a:off x="4358" y="2154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1292" name="Text Box 89"/>
              <p:cNvSpPr txBox="1">
                <a:spLocks noChangeArrowheads="1"/>
              </p:cNvSpPr>
              <p:nvPr/>
            </p:nvSpPr>
            <p:spPr bwMode="auto">
              <a:xfrm>
                <a:off x="4858" y="1462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1293" name="Text Box 90"/>
              <p:cNvSpPr txBox="1">
                <a:spLocks noChangeArrowheads="1"/>
              </p:cNvSpPr>
              <p:nvPr/>
            </p:nvSpPr>
            <p:spPr bwMode="auto">
              <a:xfrm>
                <a:off x="4452" y="1597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1294" name="Text Box 91"/>
              <p:cNvSpPr txBox="1">
                <a:spLocks noChangeArrowheads="1"/>
              </p:cNvSpPr>
              <p:nvPr/>
            </p:nvSpPr>
            <p:spPr bwMode="auto">
              <a:xfrm>
                <a:off x="4736" y="1730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1295" name="Text Box 92"/>
              <p:cNvSpPr txBox="1">
                <a:spLocks noChangeArrowheads="1"/>
              </p:cNvSpPr>
              <p:nvPr/>
            </p:nvSpPr>
            <p:spPr bwMode="auto">
              <a:xfrm>
                <a:off x="4358" y="1865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1296" name="Text Box 93"/>
              <p:cNvSpPr txBox="1">
                <a:spLocks noChangeArrowheads="1"/>
              </p:cNvSpPr>
              <p:nvPr/>
            </p:nvSpPr>
            <p:spPr bwMode="auto">
              <a:xfrm>
                <a:off x="4674" y="1966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</p:grpSp>
        <p:sp>
          <p:nvSpPr>
            <p:cNvPr id="5214" name="Oval 94"/>
            <p:cNvSpPr>
              <a:spLocks noChangeAspect="1" noChangeArrowheads="1"/>
            </p:cNvSpPr>
            <p:nvPr/>
          </p:nvSpPr>
          <p:spPr bwMode="auto">
            <a:xfrm>
              <a:off x="2200" y="2956"/>
              <a:ext cx="86" cy="8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276" name="Text Box 95"/>
            <p:cNvSpPr txBox="1">
              <a:spLocks noChangeArrowheads="1"/>
            </p:cNvSpPr>
            <p:nvPr/>
          </p:nvSpPr>
          <p:spPr bwMode="auto">
            <a:xfrm>
              <a:off x="2041" y="3022"/>
              <a:ext cx="3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/>
                <a:t>+q</a:t>
              </a:r>
              <a:r>
                <a:rPr lang="en-US" altLang="en-US" sz="1800" b="0" baseline="-25000"/>
                <a:t>o</a:t>
              </a:r>
              <a:endParaRPr lang="en-US" altLang="en-US" sz="1800" b="0"/>
            </a:p>
          </p:txBody>
        </p:sp>
        <p:sp>
          <p:nvSpPr>
            <p:cNvPr id="5216" name="Line 96"/>
            <p:cNvSpPr>
              <a:spLocks noChangeShapeType="1"/>
            </p:cNvSpPr>
            <p:nvPr/>
          </p:nvSpPr>
          <p:spPr bwMode="auto">
            <a:xfrm flipV="1">
              <a:off x="2286" y="2818"/>
              <a:ext cx="471" cy="16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278" name="Text Box 97"/>
            <p:cNvSpPr txBox="1">
              <a:spLocks noChangeArrowheads="1"/>
            </p:cNvSpPr>
            <p:nvPr/>
          </p:nvSpPr>
          <p:spPr bwMode="auto">
            <a:xfrm>
              <a:off x="2800" y="2678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F</a:t>
              </a:r>
            </a:p>
          </p:txBody>
        </p:sp>
        <p:sp>
          <p:nvSpPr>
            <p:cNvPr id="5218" name="Freeform 98"/>
            <p:cNvSpPr>
              <a:spLocks/>
            </p:cNvSpPr>
            <p:nvPr/>
          </p:nvSpPr>
          <p:spPr bwMode="auto">
            <a:xfrm>
              <a:off x="1541" y="2917"/>
              <a:ext cx="2670" cy="402"/>
            </a:xfrm>
            <a:custGeom>
              <a:avLst/>
              <a:gdLst>
                <a:gd name="T0" fmla="*/ 0 w 2716"/>
                <a:gd name="T1" fmla="*/ 483 h 528"/>
                <a:gd name="T2" fmla="*/ 1308 w 2716"/>
                <a:gd name="T3" fmla="*/ 7 h 528"/>
                <a:gd name="T4" fmla="*/ 2716 w 2716"/>
                <a:gd name="T5" fmla="*/ 528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16" h="528">
                  <a:moveTo>
                    <a:pt x="0" y="483"/>
                  </a:moveTo>
                  <a:cubicBezTo>
                    <a:pt x="427" y="241"/>
                    <a:pt x="855" y="0"/>
                    <a:pt x="1308" y="7"/>
                  </a:cubicBezTo>
                  <a:cubicBezTo>
                    <a:pt x="1761" y="14"/>
                    <a:pt x="2509" y="434"/>
                    <a:pt x="2716" y="5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5220" name="Oval 100"/>
          <p:cNvSpPr>
            <a:spLocks noChangeAspect="1" noChangeArrowheads="1"/>
          </p:cNvSpPr>
          <p:nvPr/>
        </p:nvSpPr>
        <p:spPr bwMode="auto">
          <a:xfrm>
            <a:off x="2460625" y="5197475"/>
            <a:ext cx="152400" cy="1571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5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0.00116 C 0.06979 -0.04051 0.1401 -0.08194 0.21528 -0.08055 C 0.29045 -0.07916 0.37049 -0.03472 0.4507 0.00996 " pathEditMode="relative" rAng="0" ptsTypes="aaA">
                                      <p:cBhvr>
                                        <p:cTn id="26" dur="2000" fill="hold"/>
                                        <p:tgtEl>
                                          <p:spTgt spid="5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52" y="-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5" grpId="0" build="p" autoUpdateAnimBg="0"/>
      <p:bldP spid="5220" grpId="0" animBg="1"/>
      <p:bldP spid="522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Electric Field Lines</a:t>
            </a:r>
          </a:p>
        </p:txBody>
      </p:sp>
      <p:sp>
        <p:nvSpPr>
          <p:cNvPr id="12384" name="Rectangle 96"/>
          <p:cNvSpPr>
            <a:spLocks noChangeArrowheads="1"/>
          </p:cNvSpPr>
          <p:nvPr/>
        </p:nvSpPr>
        <p:spPr bwMode="auto">
          <a:xfrm>
            <a:off x="838200" y="159226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en-US" alt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Electric field lines begin at positive charges and are always directed away from them towards negative charges.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en-US" alt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Electric field lines do not start or stop except at the surfaces of positive or negative charges.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en-US" alt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Electric field lines are always perpendicular (90</a:t>
            </a:r>
            <a:r>
              <a:rPr lang="en-US" altLang="en-US" b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°) to the surface where they start or end.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en-US" altLang="en-US" b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Electric field lines never cross.</a:t>
            </a:r>
            <a:endParaRPr lang="en-US" altLang="en-US" b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en-US" alt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The strength of the field is proportional to the magnitude of the charge and is directly related to the density of field lines 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en-US" altLang="en-US" sz="2200" b="0">
                <a:effectLst>
                  <a:outerShdw blurRad="38100" dist="38100" dir="2700000" algn="tl">
                    <a:srgbClr val="000000"/>
                  </a:outerShdw>
                </a:effectLst>
              </a:rPr>
              <a:t>the more lines there are and the closer together they are, the stronger the field.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2ABD88D-AC84-4F66-A0D0-8ADEDDFAF3F2}"/>
              </a:ext>
            </a:extLst>
          </p:cNvPr>
          <p:cNvSpPr/>
          <p:nvPr/>
        </p:nvSpPr>
        <p:spPr bwMode="auto">
          <a:xfrm>
            <a:off x="5662612" y="509588"/>
            <a:ext cx="731520" cy="73152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+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7873248-0790-44AA-A839-24F72CF21F72}"/>
              </a:ext>
            </a:extLst>
          </p:cNvPr>
          <p:cNvSpPr/>
          <p:nvPr/>
        </p:nvSpPr>
        <p:spPr bwMode="auto">
          <a:xfrm>
            <a:off x="7940040" y="509588"/>
            <a:ext cx="731520" cy="73152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-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12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123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123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123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123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2" dur="500"/>
                                        <p:tgtEl>
                                          <p:spTgt spid="123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84" grpId="0" uiExpand="1" build="p"/>
      <p:bldP spid="2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19100"/>
            <a:ext cx="7778750" cy="1395413"/>
          </a:xfrm>
        </p:spPr>
        <p:txBody>
          <a:bodyPr/>
          <a:lstStyle/>
          <a:p>
            <a:pPr>
              <a:defRPr/>
            </a:pPr>
            <a:r>
              <a:rPr lang="en-US" altLang="en-US"/>
              <a:t>Electric Field Lines Due to a Point Charge</a:t>
            </a:r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2522538" y="2227263"/>
            <a:ext cx="4102100" cy="3841750"/>
            <a:chOff x="1392" y="1252"/>
            <a:chExt cx="2584" cy="2420"/>
          </a:xfrm>
        </p:grpSpPr>
        <p:sp>
          <p:nvSpPr>
            <p:cNvPr id="14340" name="Oval 4"/>
            <p:cNvSpPr>
              <a:spLocks noChangeAspect="1" noChangeArrowheads="1"/>
            </p:cNvSpPr>
            <p:nvPr/>
          </p:nvSpPr>
          <p:spPr bwMode="auto">
            <a:xfrm>
              <a:off x="2151" y="1914"/>
              <a:ext cx="1065" cy="101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3324" name="Group 5"/>
            <p:cNvGrpSpPr>
              <a:grpSpLocks/>
            </p:cNvGrpSpPr>
            <p:nvPr/>
          </p:nvGrpSpPr>
          <p:grpSpPr bwMode="auto">
            <a:xfrm>
              <a:off x="2151" y="1894"/>
              <a:ext cx="1065" cy="1065"/>
              <a:chOff x="486" y="1442"/>
              <a:chExt cx="1065" cy="1065"/>
            </a:xfrm>
          </p:grpSpPr>
          <p:sp>
            <p:nvSpPr>
              <p:cNvPr id="13342" name="Text Box 6"/>
              <p:cNvSpPr txBox="1">
                <a:spLocks noChangeAspect="1" noChangeArrowheads="1"/>
              </p:cNvSpPr>
              <p:nvPr/>
            </p:nvSpPr>
            <p:spPr bwMode="auto">
              <a:xfrm>
                <a:off x="1058" y="1461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3343" name="Text Box 7"/>
              <p:cNvSpPr txBox="1">
                <a:spLocks noChangeAspect="1" noChangeArrowheads="1"/>
              </p:cNvSpPr>
              <p:nvPr/>
            </p:nvSpPr>
            <p:spPr bwMode="auto">
              <a:xfrm>
                <a:off x="1242" y="1554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3344" name="Text Box 8"/>
              <p:cNvSpPr txBox="1">
                <a:spLocks noChangeAspect="1" noChangeArrowheads="1"/>
              </p:cNvSpPr>
              <p:nvPr/>
            </p:nvSpPr>
            <p:spPr bwMode="auto">
              <a:xfrm>
                <a:off x="1341" y="1684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3345" name="Text Box 9"/>
              <p:cNvSpPr txBox="1">
                <a:spLocks noChangeAspect="1" noChangeArrowheads="1"/>
              </p:cNvSpPr>
              <p:nvPr/>
            </p:nvSpPr>
            <p:spPr bwMode="auto">
              <a:xfrm>
                <a:off x="1354" y="1851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3346" name="Text Box 10"/>
              <p:cNvSpPr txBox="1">
                <a:spLocks noChangeAspect="1" noChangeArrowheads="1"/>
              </p:cNvSpPr>
              <p:nvPr/>
            </p:nvSpPr>
            <p:spPr bwMode="auto">
              <a:xfrm>
                <a:off x="1115" y="1832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3347" name="Text Box 11"/>
              <p:cNvSpPr txBox="1">
                <a:spLocks noChangeAspect="1" noChangeArrowheads="1"/>
              </p:cNvSpPr>
              <p:nvPr/>
            </p:nvSpPr>
            <p:spPr bwMode="auto">
              <a:xfrm>
                <a:off x="1340" y="2018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3348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1255" y="2166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3349" name="Text Box 13"/>
              <p:cNvSpPr txBox="1">
                <a:spLocks noChangeAspect="1" noChangeArrowheads="1"/>
              </p:cNvSpPr>
              <p:nvPr/>
            </p:nvSpPr>
            <p:spPr bwMode="auto">
              <a:xfrm>
                <a:off x="1016" y="2055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3350" name="Text Box 14"/>
              <p:cNvSpPr txBox="1">
                <a:spLocks noChangeAspect="1" noChangeArrowheads="1"/>
              </p:cNvSpPr>
              <p:nvPr/>
            </p:nvSpPr>
            <p:spPr bwMode="auto">
              <a:xfrm>
                <a:off x="1114" y="2241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3351" name="Text Box 15"/>
              <p:cNvSpPr txBox="1">
                <a:spLocks noChangeAspect="1" noChangeArrowheads="1"/>
              </p:cNvSpPr>
              <p:nvPr/>
            </p:nvSpPr>
            <p:spPr bwMode="auto">
              <a:xfrm>
                <a:off x="727" y="1907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3352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861" y="2277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3353" name="Text Box 17"/>
              <p:cNvSpPr txBox="1">
                <a:spLocks noChangeAspect="1" noChangeArrowheads="1"/>
              </p:cNvSpPr>
              <p:nvPr/>
            </p:nvSpPr>
            <p:spPr bwMode="auto">
              <a:xfrm>
                <a:off x="527" y="2055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3354" name="Text Box 18"/>
              <p:cNvSpPr txBox="1">
                <a:spLocks noChangeAspect="1" noChangeArrowheads="1"/>
              </p:cNvSpPr>
              <p:nvPr/>
            </p:nvSpPr>
            <p:spPr bwMode="auto">
              <a:xfrm>
                <a:off x="626" y="2185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3355" name="Text Box 19"/>
              <p:cNvSpPr txBox="1">
                <a:spLocks noChangeAspect="1" noChangeArrowheads="1"/>
              </p:cNvSpPr>
              <p:nvPr/>
            </p:nvSpPr>
            <p:spPr bwMode="auto">
              <a:xfrm>
                <a:off x="683" y="1506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3356" name="Text Box 20"/>
              <p:cNvSpPr txBox="1">
                <a:spLocks noChangeAspect="1" noChangeArrowheads="1"/>
              </p:cNvSpPr>
              <p:nvPr/>
            </p:nvSpPr>
            <p:spPr bwMode="auto">
              <a:xfrm>
                <a:off x="880" y="1684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3357" name="Text Box 21"/>
              <p:cNvSpPr txBox="1">
                <a:spLocks noChangeAspect="1" noChangeArrowheads="1"/>
              </p:cNvSpPr>
              <p:nvPr/>
            </p:nvSpPr>
            <p:spPr bwMode="auto">
              <a:xfrm>
                <a:off x="861" y="1442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3358" name="Text Box 22"/>
              <p:cNvSpPr txBox="1">
                <a:spLocks noChangeAspect="1" noChangeArrowheads="1"/>
              </p:cNvSpPr>
              <p:nvPr/>
            </p:nvSpPr>
            <p:spPr bwMode="auto">
              <a:xfrm>
                <a:off x="486" y="1851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3359" name="Text Box 23"/>
              <p:cNvSpPr txBox="1">
                <a:spLocks noChangeAspect="1" noChangeArrowheads="1"/>
              </p:cNvSpPr>
              <p:nvPr/>
            </p:nvSpPr>
            <p:spPr bwMode="auto">
              <a:xfrm>
                <a:off x="527" y="1665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</p:grpSp>
        <p:sp>
          <p:nvSpPr>
            <p:cNvPr id="14360" name="Line 24"/>
            <p:cNvSpPr>
              <a:spLocks noChangeShapeType="1"/>
            </p:cNvSpPr>
            <p:nvPr/>
          </p:nvSpPr>
          <p:spPr bwMode="auto">
            <a:xfrm flipV="1">
              <a:off x="2681" y="1252"/>
              <a:ext cx="0" cy="6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361" name="Line 25"/>
            <p:cNvSpPr>
              <a:spLocks noChangeShapeType="1"/>
            </p:cNvSpPr>
            <p:nvPr/>
          </p:nvSpPr>
          <p:spPr bwMode="auto">
            <a:xfrm flipH="1" flipV="1">
              <a:off x="2240" y="1344"/>
              <a:ext cx="248" cy="6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362" name="Line 26"/>
            <p:cNvSpPr>
              <a:spLocks noChangeShapeType="1"/>
            </p:cNvSpPr>
            <p:nvPr/>
          </p:nvSpPr>
          <p:spPr bwMode="auto">
            <a:xfrm rot="-100322" flipH="1" flipV="1">
              <a:off x="1851" y="1556"/>
              <a:ext cx="448" cy="5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363" name="Line 27"/>
            <p:cNvSpPr>
              <a:spLocks noChangeShapeType="1"/>
            </p:cNvSpPr>
            <p:nvPr/>
          </p:nvSpPr>
          <p:spPr bwMode="auto">
            <a:xfrm rot="-135537" flipH="1" flipV="1">
              <a:off x="1464" y="1914"/>
              <a:ext cx="711" cy="3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364" name="Line 28"/>
            <p:cNvSpPr>
              <a:spLocks noChangeShapeType="1"/>
            </p:cNvSpPr>
            <p:nvPr/>
          </p:nvSpPr>
          <p:spPr bwMode="auto">
            <a:xfrm flipH="1">
              <a:off x="1392" y="2470"/>
              <a:ext cx="759" cy="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365" name="Line 29"/>
            <p:cNvSpPr>
              <a:spLocks noChangeShapeType="1"/>
            </p:cNvSpPr>
            <p:nvPr/>
          </p:nvSpPr>
          <p:spPr bwMode="auto">
            <a:xfrm flipH="1">
              <a:off x="1508" y="2637"/>
              <a:ext cx="684" cy="3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366" name="Line 30"/>
            <p:cNvSpPr>
              <a:spLocks noChangeShapeType="1"/>
            </p:cNvSpPr>
            <p:nvPr/>
          </p:nvSpPr>
          <p:spPr bwMode="auto">
            <a:xfrm flipH="1">
              <a:off x="1752" y="2800"/>
              <a:ext cx="596" cy="5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367" name="Line 31"/>
            <p:cNvSpPr>
              <a:spLocks noChangeShapeType="1"/>
            </p:cNvSpPr>
            <p:nvPr/>
          </p:nvSpPr>
          <p:spPr bwMode="auto">
            <a:xfrm rot="21241791" flipH="1">
              <a:off x="2157" y="2928"/>
              <a:ext cx="390" cy="6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368" name="Line 32"/>
            <p:cNvSpPr>
              <a:spLocks noChangeShapeType="1"/>
            </p:cNvSpPr>
            <p:nvPr/>
          </p:nvSpPr>
          <p:spPr bwMode="auto">
            <a:xfrm>
              <a:off x="2681" y="2933"/>
              <a:ext cx="0" cy="7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369" name="Line 33"/>
            <p:cNvSpPr>
              <a:spLocks noChangeShapeType="1"/>
            </p:cNvSpPr>
            <p:nvPr/>
          </p:nvSpPr>
          <p:spPr bwMode="auto">
            <a:xfrm>
              <a:off x="2878" y="2900"/>
              <a:ext cx="296" cy="6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370" name="Line 34"/>
            <p:cNvSpPr>
              <a:spLocks noChangeShapeType="1"/>
            </p:cNvSpPr>
            <p:nvPr/>
          </p:nvSpPr>
          <p:spPr bwMode="auto">
            <a:xfrm rot="-372328">
              <a:off x="3088" y="2760"/>
              <a:ext cx="552" cy="6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371" name="Line 35"/>
            <p:cNvSpPr>
              <a:spLocks noChangeShapeType="1"/>
            </p:cNvSpPr>
            <p:nvPr/>
          </p:nvSpPr>
          <p:spPr bwMode="auto">
            <a:xfrm>
              <a:off x="3174" y="2618"/>
              <a:ext cx="75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372" name="Line 36"/>
            <p:cNvSpPr>
              <a:spLocks noChangeShapeType="1"/>
            </p:cNvSpPr>
            <p:nvPr/>
          </p:nvSpPr>
          <p:spPr bwMode="auto">
            <a:xfrm>
              <a:off x="3216" y="2470"/>
              <a:ext cx="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373" name="Line 37"/>
            <p:cNvSpPr>
              <a:spLocks noChangeShapeType="1"/>
            </p:cNvSpPr>
            <p:nvPr/>
          </p:nvSpPr>
          <p:spPr bwMode="auto">
            <a:xfrm flipV="1">
              <a:off x="3203" y="2006"/>
              <a:ext cx="721" cy="2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374" name="Line 38"/>
            <p:cNvSpPr>
              <a:spLocks noChangeShapeType="1"/>
            </p:cNvSpPr>
            <p:nvPr/>
          </p:nvSpPr>
          <p:spPr bwMode="auto">
            <a:xfrm rot="21363027" flipV="1">
              <a:off x="3113" y="1756"/>
              <a:ext cx="571" cy="3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375" name="Line 39"/>
            <p:cNvSpPr>
              <a:spLocks noChangeShapeType="1"/>
            </p:cNvSpPr>
            <p:nvPr/>
          </p:nvSpPr>
          <p:spPr bwMode="auto">
            <a:xfrm rot="21395747" flipV="1">
              <a:off x="2997" y="1560"/>
              <a:ext cx="427" cy="4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376" name="Line 40"/>
            <p:cNvSpPr>
              <a:spLocks noChangeShapeType="1"/>
            </p:cNvSpPr>
            <p:nvPr/>
          </p:nvSpPr>
          <p:spPr bwMode="auto">
            <a:xfrm flipV="1">
              <a:off x="2878" y="1344"/>
              <a:ext cx="296" cy="6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4377" name="Text Box 41"/>
          <p:cNvSpPr txBox="1">
            <a:spLocks noChangeArrowheads="1"/>
          </p:cNvSpPr>
          <p:nvPr/>
        </p:nvSpPr>
        <p:spPr bwMode="auto">
          <a:xfrm>
            <a:off x="1011238" y="5688013"/>
            <a:ext cx="2239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Positive Charge</a:t>
            </a:r>
          </a:p>
        </p:txBody>
      </p:sp>
      <p:sp>
        <p:nvSpPr>
          <p:cNvPr id="14378" name="Text Box 42"/>
          <p:cNvSpPr txBox="1">
            <a:spLocks noChangeArrowheads="1"/>
          </p:cNvSpPr>
          <p:nvPr/>
        </p:nvSpPr>
        <p:spPr bwMode="auto">
          <a:xfrm>
            <a:off x="5999163" y="2130425"/>
            <a:ext cx="26177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sz="1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Direction of field is away from the positive charge.</a:t>
            </a:r>
          </a:p>
        </p:txBody>
      </p:sp>
      <p:grpSp>
        <p:nvGrpSpPr>
          <p:cNvPr id="14383" name="Group 47"/>
          <p:cNvGrpSpPr>
            <a:grpSpLocks/>
          </p:cNvGrpSpPr>
          <p:nvPr/>
        </p:nvGrpSpPr>
        <p:grpSpPr bwMode="auto">
          <a:xfrm>
            <a:off x="5194300" y="4586288"/>
            <a:ext cx="3584575" cy="1176337"/>
            <a:chOff x="3272" y="2889"/>
            <a:chExt cx="2258" cy="741"/>
          </a:xfrm>
        </p:grpSpPr>
        <p:sp>
          <p:nvSpPr>
            <p:cNvPr id="14379" name="Text Box 43"/>
            <p:cNvSpPr txBox="1">
              <a:spLocks noChangeArrowheads="1"/>
            </p:cNvSpPr>
            <p:nvPr/>
          </p:nvSpPr>
          <p:spPr bwMode="auto">
            <a:xfrm>
              <a:off x="3881" y="3110"/>
              <a:ext cx="1649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en-US" sz="16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Lines intersect the surface of a charged particle at right angles.</a:t>
              </a:r>
            </a:p>
          </p:txBody>
        </p:sp>
        <p:sp>
          <p:nvSpPr>
            <p:cNvPr id="14380" name="Rectangle 44"/>
            <p:cNvSpPr>
              <a:spLocks noChangeArrowheads="1"/>
            </p:cNvSpPr>
            <p:nvPr/>
          </p:nvSpPr>
          <p:spPr bwMode="auto">
            <a:xfrm rot="2574065">
              <a:off x="3272" y="2889"/>
              <a:ext cx="115" cy="108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381" name="Freeform 45"/>
            <p:cNvSpPr>
              <a:spLocks/>
            </p:cNvSpPr>
            <p:nvPr/>
          </p:nvSpPr>
          <p:spPr bwMode="auto">
            <a:xfrm>
              <a:off x="3419" y="2901"/>
              <a:ext cx="503" cy="290"/>
            </a:xfrm>
            <a:custGeom>
              <a:avLst/>
              <a:gdLst>
                <a:gd name="T0" fmla="*/ 503 w 503"/>
                <a:gd name="T1" fmla="*/ 290 h 290"/>
                <a:gd name="T2" fmla="*/ 229 w 503"/>
                <a:gd name="T3" fmla="*/ 43 h 290"/>
                <a:gd name="T4" fmla="*/ 0 w 503"/>
                <a:gd name="T5" fmla="*/ 34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3" h="290">
                  <a:moveTo>
                    <a:pt x="503" y="290"/>
                  </a:moveTo>
                  <a:cubicBezTo>
                    <a:pt x="408" y="188"/>
                    <a:pt x="313" y="86"/>
                    <a:pt x="229" y="43"/>
                  </a:cubicBezTo>
                  <a:cubicBezTo>
                    <a:pt x="145" y="0"/>
                    <a:pt x="38" y="35"/>
                    <a:pt x="0" y="34"/>
                  </a:cubicBez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4382" name="Text Box 46"/>
          <p:cNvSpPr txBox="1">
            <a:spLocks noChangeArrowheads="1"/>
          </p:cNvSpPr>
          <p:nvPr/>
        </p:nvSpPr>
        <p:spPr bwMode="auto">
          <a:xfrm>
            <a:off x="433388" y="2173288"/>
            <a:ext cx="2617787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sz="1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Density of lines is highest close to the surface of the charged object and decreases radially outward.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1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4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1000"/>
                                        <p:tgtEl>
                                          <p:spTgt spid="14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10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7" grpId="0"/>
      <p:bldP spid="14378" grpId="0"/>
      <p:bldP spid="1438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Electric Field Strength and Distance for Point Charges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981200"/>
            <a:ext cx="7670800" cy="4114800"/>
          </a:xfrm>
        </p:spPr>
        <p:txBody>
          <a:bodyPr/>
          <a:lstStyle/>
          <a:p>
            <a:pPr>
              <a:defRPr/>
            </a:pPr>
            <a:r>
              <a:rPr lang="en-US" altLang="en-US" sz="2800"/>
              <a:t>For point charges:</a:t>
            </a:r>
          </a:p>
          <a:p>
            <a:pPr lvl="1">
              <a:defRPr/>
            </a:pPr>
            <a:r>
              <a:rPr lang="en-US" altLang="en-US" sz="2400"/>
              <a:t>The strength of the field decreases as the distance increases.</a:t>
            </a:r>
          </a:p>
        </p:txBody>
      </p:sp>
      <p:grpSp>
        <p:nvGrpSpPr>
          <p:cNvPr id="28676" name="Group 4"/>
          <p:cNvGrpSpPr>
            <a:grpSpLocks noChangeAspect="1"/>
          </p:cNvGrpSpPr>
          <p:nvPr/>
        </p:nvGrpSpPr>
        <p:grpSpPr bwMode="auto">
          <a:xfrm>
            <a:off x="4594225" y="3108325"/>
            <a:ext cx="3857625" cy="3611563"/>
            <a:chOff x="1392" y="1252"/>
            <a:chExt cx="2584" cy="2420"/>
          </a:xfrm>
        </p:grpSpPr>
        <p:sp>
          <p:nvSpPr>
            <p:cNvPr id="28677" name="Oval 5"/>
            <p:cNvSpPr>
              <a:spLocks noChangeAspect="1" noChangeArrowheads="1"/>
            </p:cNvSpPr>
            <p:nvPr/>
          </p:nvSpPr>
          <p:spPr bwMode="auto">
            <a:xfrm>
              <a:off x="2151" y="1914"/>
              <a:ext cx="1063" cy="101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4352" name="Group 6"/>
            <p:cNvGrpSpPr>
              <a:grpSpLocks noChangeAspect="1"/>
            </p:cNvGrpSpPr>
            <p:nvPr/>
          </p:nvGrpSpPr>
          <p:grpSpPr bwMode="auto">
            <a:xfrm>
              <a:off x="2151" y="1894"/>
              <a:ext cx="1077" cy="1081"/>
              <a:chOff x="486" y="1442"/>
              <a:chExt cx="1077" cy="1081"/>
            </a:xfrm>
          </p:grpSpPr>
          <p:sp>
            <p:nvSpPr>
              <p:cNvPr id="14370" name="Text Box 7"/>
              <p:cNvSpPr txBox="1">
                <a:spLocks noChangeAspect="1" noChangeArrowheads="1"/>
              </p:cNvSpPr>
              <p:nvPr/>
            </p:nvSpPr>
            <p:spPr bwMode="auto">
              <a:xfrm>
                <a:off x="1059" y="1461"/>
                <a:ext cx="209" cy="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4371" name="Text Box 8"/>
              <p:cNvSpPr txBox="1">
                <a:spLocks noChangeAspect="1" noChangeArrowheads="1"/>
              </p:cNvSpPr>
              <p:nvPr/>
            </p:nvSpPr>
            <p:spPr bwMode="auto">
              <a:xfrm>
                <a:off x="1242" y="1554"/>
                <a:ext cx="209" cy="2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4372" name="Text Box 9"/>
              <p:cNvSpPr txBox="1">
                <a:spLocks noChangeAspect="1" noChangeArrowheads="1"/>
              </p:cNvSpPr>
              <p:nvPr/>
            </p:nvSpPr>
            <p:spPr bwMode="auto">
              <a:xfrm>
                <a:off x="1341" y="1684"/>
                <a:ext cx="209" cy="2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4373" name="Text Box 10"/>
              <p:cNvSpPr txBox="1">
                <a:spLocks noChangeAspect="1" noChangeArrowheads="1"/>
              </p:cNvSpPr>
              <p:nvPr/>
            </p:nvSpPr>
            <p:spPr bwMode="auto">
              <a:xfrm>
                <a:off x="1354" y="1851"/>
                <a:ext cx="209" cy="2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4374" name="Text Box 11"/>
              <p:cNvSpPr txBox="1">
                <a:spLocks noChangeAspect="1" noChangeArrowheads="1"/>
              </p:cNvSpPr>
              <p:nvPr/>
            </p:nvSpPr>
            <p:spPr bwMode="auto">
              <a:xfrm>
                <a:off x="1116" y="1832"/>
                <a:ext cx="209" cy="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4375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1340" y="2018"/>
                <a:ext cx="210" cy="2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4376" name="Text Box 13"/>
              <p:cNvSpPr txBox="1">
                <a:spLocks noChangeAspect="1" noChangeArrowheads="1"/>
              </p:cNvSpPr>
              <p:nvPr/>
            </p:nvSpPr>
            <p:spPr bwMode="auto">
              <a:xfrm>
                <a:off x="1255" y="2166"/>
                <a:ext cx="209" cy="2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4377" name="Text Box 14"/>
              <p:cNvSpPr txBox="1">
                <a:spLocks noChangeAspect="1" noChangeArrowheads="1"/>
              </p:cNvSpPr>
              <p:nvPr/>
            </p:nvSpPr>
            <p:spPr bwMode="auto">
              <a:xfrm>
                <a:off x="1016" y="2056"/>
                <a:ext cx="209" cy="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4378" name="Text Box 15"/>
              <p:cNvSpPr txBox="1">
                <a:spLocks noChangeAspect="1" noChangeArrowheads="1"/>
              </p:cNvSpPr>
              <p:nvPr/>
            </p:nvSpPr>
            <p:spPr bwMode="auto">
              <a:xfrm>
                <a:off x="1113" y="2241"/>
                <a:ext cx="210" cy="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4379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726" y="1907"/>
                <a:ext cx="198" cy="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4380" name="Text Box 17"/>
              <p:cNvSpPr txBox="1">
                <a:spLocks noChangeAspect="1" noChangeArrowheads="1"/>
              </p:cNvSpPr>
              <p:nvPr/>
            </p:nvSpPr>
            <p:spPr bwMode="auto">
              <a:xfrm>
                <a:off x="861" y="2277"/>
                <a:ext cx="210" cy="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4381" name="Text Box 18"/>
              <p:cNvSpPr txBox="1">
                <a:spLocks noChangeAspect="1" noChangeArrowheads="1"/>
              </p:cNvSpPr>
              <p:nvPr/>
            </p:nvSpPr>
            <p:spPr bwMode="auto">
              <a:xfrm>
                <a:off x="527" y="2056"/>
                <a:ext cx="210" cy="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4382" name="Text Box 19"/>
              <p:cNvSpPr txBox="1">
                <a:spLocks noChangeAspect="1" noChangeArrowheads="1"/>
              </p:cNvSpPr>
              <p:nvPr/>
            </p:nvSpPr>
            <p:spPr bwMode="auto">
              <a:xfrm>
                <a:off x="626" y="2185"/>
                <a:ext cx="210" cy="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4383" name="Text Box 20"/>
              <p:cNvSpPr txBox="1">
                <a:spLocks noChangeAspect="1" noChangeArrowheads="1"/>
              </p:cNvSpPr>
              <p:nvPr/>
            </p:nvSpPr>
            <p:spPr bwMode="auto">
              <a:xfrm>
                <a:off x="683" y="1506"/>
                <a:ext cx="209" cy="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4384" name="Text Box 21"/>
              <p:cNvSpPr txBox="1">
                <a:spLocks noChangeAspect="1" noChangeArrowheads="1"/>
              </p:cNvSpPr>
              <p:nvPr/>
            </p:nvSpPr>
            <p:spPr bwMode="auto">
              <a:xfrm>
                <a:off x="880" y="1685"/>
                <a:ext cx="209" cy="2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4385" name="Text Box 22"/>
              <p:cNvSpPr txBox="1">
                <a:spLocks noChangeAspect="1" noChangeArrowheads="1"/>
              </p:cNvSpPr>
              <p:nvPr/>
            </p:nvSpPr>
            <p:spPr bwMode="auto">
              <a:xfrm>
                <a:off x="861" y="1442"/>
                <a:ext cx="210" cy="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4386" name="Text Box 23"/>
              <p:cNvSpPr txBox="1">
                <a:spLocks noChangeAspect="1" noChangeArrowheads="1"/>
              </p:cNvSpPr>
              <p:nvPr/>
            </p:nvSpPr>
            <p:spPr bwMode="auto">
              <a:xfrm>
                <a:off x="486" y="1851"/>
                <a:ext cx="210" cy="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4387" name="Text Box 24"/>
              <p:cNvSpPr txBox="1">
                <a:spLocks noChangeAspect="1" noChangeArrowheads="1"/>
              </p:cNvSpPr>
              <p:nvPr/>
            </p:nvSpPr>
            <p:spPr bwMode="auto">
              <a:xfrm>
                <a:off x="527" y="1665"/>
                <a:ext cx="210" cy="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</p:grpSp>
        <p:sp>
          <p:nvSpPr>
            <p:cNvPr id="28697" name="Line 25"/>
            <p:cNvSpPr>
              <a:spLocks noChangeAspect="1" noChangeShapeType="1"/>
            </p:cNvSpPr>
            <p:nvPr/>
          </p:nvSpPr>
          <p:spPr bwMode="auto">
            <a:xfrm flipV="1">
              <a:off x="2681" y="1252"/>
              <a:ext cx="0" cy="6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698" name="Line 26"/>
            <p:cNvSpPr>
              <a:spLocks noChangeAspect="1" noChangeShapeType="1"/>
            </p:cNvSpPr>
            <p:nvPr/>
          </p:nvSpPr>
          <p:spPr bwMode="auto">
            <a:xfrm flipH="1" flipV="1">
              <a:off x="2240" y="1343"/>
              <a:ext cx="250" cy="6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699" name="Line 27"/>
            <p:cNvSpPr>
              <a:spLocks noChangeAspect="1" noChangeShapeType="1"/>
            </p:cNvSpPr>
            <p:nvPr/>
          </p:nvSpPr>
          <p:spPr bwMode="auto">
            <a:xfrm rot="-100322" flipH="1" flipV="1">
              <a:off x="1851" y="1556"/>
              <a:ext cx="448" cy="5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700" name="Line 28"/>
            <p:cNvSpPr>
              <a:spLocks noChangeAspect="1" noChangeShapeType="1"/>
            </p:cNvSpPr>
            <p:nvPr/>
          </p:nvSpPr>
          <p:spPr bwMode="auto">
            <a:xfrm rot="-135537" flipH="1" flipV="1">
              <a:off x="1464" y="1914"/>
              <a:ext cx="709" cy="3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701" name="Line 29"/>
            <p:cNvSpPr>
              <a:spLocks noChangeAspect="1" noChangeShapeType="1"/>
            </p:cNvSpPr>
            <p:nvPr/>
          </p:nvSpPr>
          <p:spPr bwMode="auto">
            <a:xfrm flipH="1">
              <a:off x="1392" y="2470"/>
              <a:ext cx="759" cy="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702" name="Line 30"/>
            <p:cNvSpPr>
              <a:spLocks noChangeAspect="1" noChangeShapeType="1"/>
            </p:cNvSpPr>
            <p:nvPr/>
          </p:nvSpPr>
          <p:spPr bwMode="auto">
            <a:xfrm flipH="1">
              <a:off x="1508" y="2637"/>
              <a:ext cx="684" cy="3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703" name="Line 31"/>
            <p:cNvSpPr>
              <a:spLocks noChangeAspect="1" noChangeShapeType="1"/>
            </p:cNvSpPr>
            <p:nvPr/>
          </p:nvSpPr>
          <p:spPr bwMode="auto">
            <a:xfrm flipH="1">
              <a:off x="1752" y="2800"/>
              <a:ext cx="594" cy="5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704" name="Line 32"/>
            <p:cNvSpPr>
              <a:spLocks noChangeAspect="1" noChangeShapeType="1"/>
            </p:cNvSpPr>
            <p:nvPr/>
          </p:nvSpPr>
          <p:spPr bwMode="auto">
            <a:xfrm rot="21241791" flipH="1">
              <a:off x="2157" y="2928"/>
              <a:ext cx="390" cy="6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705" name="Line 33"/>
            <p:cNvSpPr>
              <a:spLocks noChangeAspect="1" noChangeShapeType="1"/>
            </p:cNvSpPr>
            <p:nvPr/>
          </p:nvSpPr>
          <p:spPr bwMode="auto">
            <a:xfrm>
              <a:off x="2681" y="2933"/>
              <a:ext cx="0" cy="7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706" name="Line 34"/>
            <p:cNvSpPr>
              <a:spLocks noChangeAspect="1" noChangeShapeType="1"/>
            </p:cNvSpPr>
            <p:nvPr/>
          </p:nvSpPr>
          <p:spPr bwMode="auto">
            <a:xfrm>
              <a:off x="2878" y="2900"/>
              <a:ext cx="298" cy="6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707" name="Line 35"/>
            <p:cNvSpPr>
              <a:spLocks noChangeAspect="1" noChangeShapeType="1"/>
            </p:cNvSpPr>
            <p:nvPr/>
          </p:nvSpPr>
          <p:spPr bwMode="auto">
            <a:xfrm rot="-372328">
              <a:off x="3088" y="2760"/>
              <a:ext cx="552" cy="6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708" name="Line 36"/>
            <p:cNvSpPr>
              <a:spLocks noChangeAspect="1" noChangeShapeType="1"/>
            </p:cNvSpPr>
            <p:nvPr/>
          </p:nvSpPr>
          <p:spPr bwMode="auto">
            <a:xfrm>
              <a:off x="3174" y="2618"/>
              <a:ext cx="75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709" name="Line 37"/>
            <p:cNvSpPr>
              <a:spLocks noChangeAspect="1" noChangeShapeType="1"/>
            </p:cNvSpPr>
            <p:nvPr/>
          </p:nvSpPr>
          <p:spPr bwMode="auto">
            <a:xfrm>
              <a:off x="3216" y="2470"/>
              <a:ext cx="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710" name="Line 38"/>
            <p:cNvSpPr>
              <a:spLocks noChangeAspect="1" noChangeShapeType="1"/>
            </p:cNvSpPr>
            <p:nvPr/>
          </p:nvSpPr>
          <p:spPr bwMode="auto">
            <a:xfrm flipV="1">
              <a:off x="3203" y="2006"/>
              <a:ext cx="721" cy="2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711" name="Line 39"/>
            <p:cNvSpPr>
              <a:spLocks noChangeAspect="1" noChangeShapeType="1"/>
            </p:cNvSpPr>
            <p:nvPr/>
          </p:nvSpPr>
          <p:spPr bwMode="auto">
            <a:xfrm rot="21363027" flipV="1">
              <a:off x="3113" y="1756"/>
              <a:ext cx="571" cy="3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712" name="Line 40"/>
            <p:cNvSpPr>
              <a:spLocks noChangeAspect="1" noChangeShapeType="1"/>
            </p:cNvSpPr>
            <p:nvPr/>
          </p:nvSpPr>
          <p:spPr bwMode="auto">
            <a:xfrm rot="21395747" flipV="1">
              <a:off x="2997" y="1560"/>
              <a:ext cx="427" cy="4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713" name="Line 41"/>
            <p:cNvSpPr>
              <a:spLocks noChangeAspect="1" noChangeShapeType="1"/>
            </p:cNvSpPr>
            <p:nvPr/>
          </p:nvSpPr>
          <p:spPr bwMode="auto">
            <a:xfrm flipV="1">
              <a:off x="2878" y="1343"/>
              <a:ext cx="298" cy="6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8714" name="Text Box 42"/>
          <p:cNvSpPr txBox="1">
            <a:spLocks noChangeArrowheads="1"/>
          </p:cNvSpPr>
          <p:nvPr/>
        </p:nvSpPr>
        <p:spPr bwMode="auto">
          <a:xfrm>
            <a:off x="1271588" y="4151313"/>
            <a:ext cx="184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719" name="Oval 47"/>
          <p:cNvSpPr>
            <a:spLocks noChangeAspect="1" noChangeArrowheads="1"/>
          </p:cNvSpPr>
          <p:nvPr/>
        </p:nvSpPr>
        <p:spPr bwMode="auto">
          <a:xfrm>
            <a:off x="5602288" y="3946525"/>
            <a:ext cx="1828800" cy="18288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720" name="Oval 48"/>
          <p:cNvSpPr>
            <a:spLocks noChangeAspect="1" noChangeArrowheads="1"/>
          </p:cNvSpPr>
          <p:nvPr/>
        </p:nvSpPr>
        <p:spPr bwMode="auto">
          <a:xfrm>
            <a:off x="4894263" y="3224213"/>
            <a:ext cx="3263900" cy="32639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8726" name="Group 54"/>
          <p:cNvGrpSpPr>
            <a:grpSpLocks/>
          </p:cNvGrpSpPr>
          <p:nvPr/>
        </p:nvGrpSpPr>
        <p:grpSpPr bwMode="auto">
          <a:xfrm>
            <a:off x="1389063" y="5675313"/>
            <a:ext cx="4691062" cy="695325"/>
            <a:chOff x="875" y="3575"/>
            <a:chExt cx="2955" cy="438"/>
          </a:xfrm>
        </p:grpSpPr>
        <p:sp>
          <p:nvSpPr>
            <p:cNvPr id="28721" name="Text Box 49"/>
            <p:cNvSpPr txBox="1">
              <a:spLocks noChangeArrowheads="1"/>
            </p:cNvSpPr>
            <p:nvPr/>
          </p:nvSpPr>
          <p:spPr bwMode="auto">
            <a:xfrm>
              <a:off x="875" y="3686"/>
              <a:ext cx="130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n-US" sz="2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Strong Field</a:t>
              </a:r>
            </a:p>
          </p:txBody>
        </p:sp>
        <p:sp>
          <p:nvSpPr>
            <p:cNvPr id="28722" name="Freeform 50"/>
            <p:cNvSpPr>
              <a:spLocks/>
            </p:cNvSpPr>
            <p:nvPr/>
          </p:nvSpPr>
          <p:spPr bwMode="auto">
            <a:xfrm>
              <a:off x="2230" y="3575"/>
              <a:ext cx="1600" cy="286"/>
            </a:xfrm>
            <a:custGeom>
              <a:avLst/>
              <a:gdLst>
                <a:gd name="T0" fmla="*/ 0 w 1463"/>
                <a:gd name="T1" fmla="*/ 402 h 433"/>
                <a:gd name="T2" fmla="*/ 1061 w 1463"/>
                <a:gd name="T3" fmla="*/ 366 h 433"/>
                <a:gd name="T4" fmla="*/ 1463 w 1463"/>
                <a:gd name="T5" fmla="*/ 0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63" h="433">
                  <a:moveTo>
                    <a:pt x="0" y="402"/>
                  </a:moveTo>
                  <a:cubicBezTo>
                    <a:pt x="408" y="417"/>
                    <a:pt x="817" y="433"/>
                    <a:pt x="1061" y="366"/>
                  </a:cubicBezTo>
                  <a:cubicBezTo>
                    <a:pt x="1305" y="299"/>
                    <a:pt x="1397" y="52"/>
                    <a:pt x="1463" y="0"/>
                  </a:cubicBezTo>
                </a:path>
              </a:pathLst>
            </a:custGeom>
            <a:noFill/>
            <a:ln w="25400">
              <a:solidFill>
                <a:schemeClr val="hlink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8725" name="Group 53"/>
          <p:cNvGrpSpPr>
            <a:grpSpLocks/>
          </p:cNvGrpSpPr>
          <p:nvPr/>
        </p:nvGrpSpPr>
        <p:grpSpPr bwMode="auto">
          <a:xfrm>
            <a:off x="1482725" y="3449638"/>
            <a:ext cx="3668713" cy="519112"/>
            <a:chOff x="934" y="2173"/>
            <a:chExt cx="2311" cy="327"/>
          </a:xfrm>
        </p:grpSpPr>
        <p:sp>
          <p:nvSpPr>
            <p:cNvPr id="28723" name="Text Box 51"/>
            <p:cNvSpPr txBox="1">
              <a:spLocks noChangeArrowheads="1"/>
            </p:cNvSpPr>
            <p:nvPr/>
          </p:nvSpPr>
          <p:spPr bwMode="auto">
            <a:xfrm>
              <a:off x="934" y="2173"/>
              <a:ext cx="121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n-US" sz="2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Weak Field</a:t>
              </a:r>
            </a:p>
          </p:txBody>
        </p:sp>
        <p:sp>
          <p:nvSpPr>
            <p:cNvPr id="28724" name="Freeform 52"/>
            <p:cNvSpPr>
              <a:spLocks/>
            </p:cNvSpPr>
            <p:nvPr/>
          </p:nvSpPr>
          <p:spPr bwMode="auto">
            <a:xfrm>
              <a:off x="2185" y="2342"/>
              <a:ext cx="1060" cy="118"/>
            </a:xfrm>
            <a:custGeom>
              <a:avLst/>
              <a:gdLst>
                <a:gd name="T0" fmla="*/ 0 w 1069"/>
                <a:gd name="T1" fmla="*/ 27 h 191"/>
                <a:gd name="T2" fmla="*/ 832 w 1069"/>
                <a:gd name="T3" fmla="*/ 27 h 191"/>
                <a:gd name="T4" fmla="*/ 1069 w 1069"/>
                <a:gd name="T5" fmla="*/ 19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69" h="191">
                  <a:moveTo>
                    <a:pt x="0" y="27"/>
                  </a:moveTo>
                  <a:cubicBezTo>
                    <a:pt x="327" y="13"/>
                    <a:pt x="654" y="0"/>
                    <a:pt x="832" y="27"/>
                  </a:cubicBezTo>
                  <a:cubicBezTo>
                    <a:pt x="1010" y="54"/>
                    <a:pt x="1014" y="161"/>
                    <a:pt x="1069" y="191"/>
                  </a:cubicBezTo>
                </a:path>
              </a:pathLst>
            </a:custGeom>
            <a:noFill/>
            <a:ln w="25400">
              <a:solidFill>
                <a:schemeClr val="hlink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Object 21">
                <a:extLst>
                  <a:ext uri="{FF2B5EF4-FFF2-40B4-BE49-F238E27FC236}">
                    <a16:creationId xmlns:a16="http://schemas.microsoft.com/office/drawing/2014/main" id="{C368737B-0BBE-4CEF-B8F5-EAC68154E4DD}"/>
                  </a:ext>
                </a:extLst>
              </p:cNvPr>
              <p:cNvSpPr txBox="1"/>
              <p:nvPr/>
            </p:nvSpPr>
            <p:spPr bwMode="auto">
              <a:xfrm>
                <a:off x="1656216" y="4002392"/>
                <a:ext cx="1455674" cy="1931972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b="0" i="1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:endParaRPr lang="en-US" sz="1000" b="0" i="1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𝑘𝑞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b="0" dirty="0"/>
              </a:p>
            </p:txBody>
          </p:sp>
        </mc:Choice>
        <mc:Fallback xmlns="">
          <p:sp>
            <p:nvSpPr>
              <p:cNvPr id="52" name="Object 21">
                <a:extLst>
                  <a:ext uri="{FF2B5EF4-FFF2-40B4-BE49-F238E27FC236}">
                    <a16:creationId xmlns:a16="http://schemas.microsoft.com/office/drawing/2014/main" id="{C368737B-0BBE-4CEF-B8F5-EAC68154E4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56216" y="4002392"/>
                <a:ext cx="1455674" cy="19319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1" dur="2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  <p:bldP spid="28719" grpId="0" animBg="1"/>
      <p:bldP spid="28720" grpId="0" animBg="1"/>
      <p:bldP spid="5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Example 2: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522288" y="1694688"/>
            <a:ext cx="8094662" cy="461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0" dirty="0"/>
              <a:t>In example No. 1, you found the electric field intensity at some arbitrary point </a:t>
            </a:r>
            <a:r>
              <a:rPr lang="en-US" altLang="en-US" sz="2400" b="0" dirty="0">
                <a:solidFill>
                  <a:srgbClr val="FFC000"/>
                </a:solidFill>
              </a:rPr>
              <a:t>P</a:t>
            </a:r>
            <a:r>
              <a:rPr lang="en-US" altLang="en-US" sz="2400" b="0" dirty="0"/>
              <a:t> in space knowing the charge (</a:t>
            </a:r>
            <a:r>
              <a:rPr lang="en-US" altLang="en-US" sz="2400" b="0" dirty="0">
                <a:solidFill>
                  <a:schemeClr val="tx2"/>
                </a:solidFill>
              </a:rPr>
              <a:t>4.0 x 10</a:t>
            </a:r>
            <a:r>
              <a:rPr lang="en-US" altLang="en-US" sz="2400" b="0" baseline="30000" dirty="0">
                <a:solidFill>
                  <a:schemeClr val="tx2"/>
                </a:solidFill>
              </a:rPr>
              <a:t>-5</a:t>
            </a:r>
            <a:r>
              <a:rPr lang="en-US" altLang="en-US" sz="2400" b="0" dirty="0">
                <a:solidFill>
                  <a:schemeClr val="tx2"/>
                </a:solidFill>
              </a:rPr>
              <a:t> C</a:t>
            </a:r>
            <a:r>
              <a:rPr lang="en-US" altLang="en-US" sz="2400" b="0" dirty="0">
                <a:solidFill>
                  <a:srgbClr val="DDDDDD"/>
                </a:solidFill>
              </a:rPr>
              <a:t>) of the particle and the force(</a:t>
            </a:r>
            <a:r>
              <a:rPr lang="en-US" altLang="en-US" sz="2400" b="0" dirty="0">
                <a:solidFill>
                  <a:schemeClr val="tx2"/>
                </a:solidFill>
              </a:rPr>
              <a:t>0.36 N</a:t>
            </a:r>
            <a:r>
              <a:rPr lang="en-US" altLang="en-US" sz="2400" b="0" dirty="0">
                <a:solidFill>
                  <a:srgbClr val="DDDDDD"/>
                </a:solidFill>
              </a:rPr>
              <a:t>) it experienced.</a:t>
            </a:r>
            <a:r>
              <a:rPr lang="en-US" altLang="en-US" sz="2400" b="0" dirty="0"/>
              <a:t> If the value of r is </a:t>
            </a:r>
            <a:r>
              <a:rPr lang="en-US" altLang="en-US" sz="2400" b="0" dirty="0">
                <a:solidFill>
                  <a:schemeClr val="tx2"/>
                </a:solidFill>
              </a:rPr>
              <a:t>100 m</a:t>
            </a:r>
            <a:r>
              <a:rPr lang="en-US" altLang="en-US" sz="2400" b="0" dirty="0"/>
              <a:t>, what is the magnitude of the charge that was the source the electric field?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000" b="0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0" dirty="0"/>
              <a:t>		</a:t>
            </a:r>
          </a:p>
        </p:txBody>
      </p:sp>
      <p:grpSp>
        <p:nvGrpSpPr>
          <p:cNvPr id="9234" name="Group 18"/>
          <p:cNvGrpSpPr>
            <a:grpSpLocks/>
          </p:cNvGrpSpPr>
          <p:nvPr/>
        </p:nvGrpSpPr>
        <p:grpSpPr bwMode="auto">
          <a:xfrm>
            <a:off x="6598095" y="4489450"/>
            <a:ext cx="2060575" cy="1017588"/>
            <a:chOff x="4187" y="2930"/>
            <a:chExt cx="1298" cy="641"/>
          </a:xfrm>
        </p:grpSpPr>
        <p:grpSp>
          <p:nvGrpSpPr>
            <p:cNvPr id="10251" name="Group 10"/>
            <p:cNvGrpSpPr>
              <a:grpSpLocks/>
            </p:cNvGrpSpPr>
            <p:nvPr/>
          </p:nvGrpSpPr>
          <p:grpSpPr bwMode="auto">
            <a:xfrm>
              <a:off x="4187" y="3048"/>
              <a:ext cx="382" cy="523"/>
              <a:chOff x="2882" y="3048"/>
              <a:chExt cx="382" cy="523"/>
            </a:xfrm>
          </p:grpSpPr>
          <p:sp>
            <p:nvSpPr>
              <p:cNvPr id="2" name="Oval 11"/>
              <p:cNvSpPr>
                <a:spLocks noChangeAspect="1" noChangeArrowheads="1"/>
              </p:cNvSpPr>
              <p:nvPr/>
            </p:nvSpPr>
            <p:spPr bwMode="auto">
              <a:xfrm>
                <a:off x="2945" y="3048"/>
                <a:ext cx="86" cy="86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228" name="Text Box 12"/>
              <p:cNvSpPr txBox="1">
                <a:spLocks noChangeArrowheads="1"/>
              </p:cNvSpPr>
              <p:nvPr/>
            </p:nvSpPr>
            <p:spPr bwMode="auto">
              <a:xfrm>
                <a:off x="2882" y="3206"/>
                <a:ext cx="382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altLang="en-US" sz="3200" b="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q</a:t>
                </a:r>
                <a:r>
                  <a:rPr lang="en-US" altLang="en-US" sz="3200" b="0" baseline="-2500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o</a:t>
                </a:r>
                <a:endParaRPr lang="en-US" altLang="en-US" sz="3200" b="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sp>
          <p:nvSpPr>
            <p:cNvPr id="9229" name="Line 13"/>
            <p:cNvSpPr>
              <a:spLocks noChangeShapeType="1"/>
            </p:cNvSpPr>
            <p:nvPr/>
          </p:nvSpPr>
          <p:spPr bwMode="auto">
            <a:xfrm>
              <a:off x="4341" y="3098"/>
              <a:ext cx="89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230" name="Text Box 14"/>
            <p:cNvSpPr txBox="1">
              <a:spLocks noChangeArrowheads="1"/>
            </p:cNvSpPr>
            <p:nvPr/>
          </p:nvSpPr>
          <p:spPr bwMode="auto">
            <a:xfrm>
              <a:off x="5213" y="2930"/>
              <a:ext cx="2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n-US" sz="32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</a:t>
              </a:r>
            </a:p>
          </p:txBody>
        </p:sp>
      </p:grp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187575" y="4610100"/>
            <a:ext cx="5794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9233" name="Group 17"/>
          <p:cNvGrpSpPr>
            <a:grpSpLocks/>
          </p:cNvGrpSpPr>
          <p:nvPr/>
        </p:nvGrpSpPr>
        <p:grpSpPr bwMode="auto">
          <a:xfrm>
            <a:off x="409385" y="4116262"/>
            <a:ext cx="1143000" cy="1636713"/>
            <a:chOff x="135" y="2741"/>
            <a:chExt cx="720" cy="1031"/>
          </a:xfrm>
        </p:grpSpPr>
        <p:sp>
          <p:nvSpPr>
            <p:cNvPr id="9224" name="Oval 8"/>
            <p:cNvSpPr>
              <a:spLocks noChangeAspect="1" noChangeArrowheads="1"/>
            </p:cNvSpPr>
            <p:nvPr/>
          </p:nvSpPr>
          <p:spPr bwMode="auto">
            <a:xfrm>
              <a:off x="135" y="2741"/>
              <a:ext cx="720" cy="72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372" y="3404"/>
              <a:ext cx="303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n-US" sz="3200" b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Q</a:t>
              </a:r>
            </a:p>
          </p:txBody>
        </p:sp>
        <p:sp>
          <p:nvSpPr>
            <p:cNvPr id="9232" name="Text Box 16"/>
            <p:cNvSpPr txBox="1">
              <a:spLocks noChangeArrowheads="1"/>
            </p:cNvSpPr>
            <p:nvPr/>
          </p:nvSpPr>
          <p:spPr bwMode="auto">
            <a:xfrm>
              <a:off x="336" y="2886"/>
              <a:ext cx="29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235" name="Text Box 19"/>
              <p:cNvSpPr txBox="1">
                <a:spLocks noChangeArrowheads="1"/>
              </p:cNvSpPr>
              <p:nvPr/>
            </p:nvSpPr>
            <p:spPr bwMode="auto">
              <a:xfrm>
                <a:off x="5096256" y="494475"/>
                <a:ext cx="2523744" cy="1014317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rgbClr val="FFFF00"/>
                </a:solidFill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3200" i="1" dirty="0" smtClean="0"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altLang="en-US" sz="3200" i="1" dirty="0" smtClean="0"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3200" i="1" dirty="0" smtClean="0"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en-US" sz="3200" i="1" dirty="0" smtClean="0"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altLang="en-US" sz="3200" i="1" dirty="0" smtClean="0">
                              <a:solidFill>
                                <a:schemeClr val="hlink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3200" b="1" i="1" dirty="0" smtClean="0">
                              <a:solidFill>
                                <a:schemeClr val="hlink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𝑸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en-US" sz="3200" i="1" dirty="0" smtClean="0">
                                  <a:solidFill>
                                    <a:schemeClr val="hlink"/>
                                  </a:solidFill>
                                  <a:effectLst>
                                    <a:outerShdw blurRad="38100" dist="38100" dir="2700000" algn="tl">
                                      <a:srgbClr val="000000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3200" i="1" dirty="0">
                                  <a:solidFill>
                                    <a:schemeClr val="hlink"/>
                                  </a:solidFill>
                                  <a:effectLst>
                                    <a:outerShdw blurRad="38100" dist="38100" dir="2700000" algn="tl">
                                      <a:srgbClr val="000000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altLang="en-US" sz="3200" b="1" i="1" dirty="0" smtClean="0">
                                  <a:solidFill>
                                    <a:schemeClr val="hlink"/>
                                  </a:solidFill>
                                  <a:effectLst>
                                    <a:outerShdw blurRad="38100" dist="38100" dir="2700000" algn="tl">
                                      <a:srgbClr val="000000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altLang="en-US" sz="320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235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96256" y="494475"/>
                <a:ext cx="2523744" cy="1014317"/>
              </a:xfrm>
              <a:prstGeom prst="rect">
                <a:avLst/>
              </a:prstGeom>
              <a:blipFill>
                <a:blip r:embed="rId2"/>
                <a:stretch>
                  <a:fillRect b="-592"/>
                </a:stretch>
              </a:blipFill>
              <a:ln>
                <a:solidFill>
                  <a:srgbClr val="FFFF00"/>
                </a:solidFill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urved Connector 4"/>
          <p:cNvCxnSpPr/>
          <p:nvPr/>
        </p:nvCxnSpPr>
        <p:spPr bwMode="auto">
          <a:xfrm flipV="1">
            <a:off x="4584192" y="4767072"/>
            <a:ext cx="2036064" cy="1536192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5608320" y="3572256"/>
            <a:ext cx="2791968" cy="40011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E at point </a:t>
            </a:r>
            <a:r>
              <a:rPr lang="en-US" sz="2000" dirty="0">
                <a:solidFill>
                  <a:srgbClr val="FFC000"/>
                </a:solidFill>
              </a:rPr>
              <a:t>P</a:t>
            </a:r>
            <a:r>
              <a:rPr lang="en-US" sz="2000" dirty="0"/>
              <a:t> is 9000 N/C</a:t>
            </a:r>
          </a:p>
        </p:txBody>
      </p:sp>
      <p:sp>
        <p:nvSpPr>
          <p:cNvPr id="9" name="Rectangle 8"/>
          <p:cNvSpPr/>
          <p:nvPr/>
        </p:nvSpPr>
        <p:spPr>
          <a:xfrm>
            <a:off x="6568136" y="4013841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0" dirty="0">
                <a:solidFill>
                  <a:srgbClr val="FFC000"/>
                </a:solidFill>
              </a:rPr>
              <a:t>P</a:t>
            </a:r>
            <a:endParaRPr lang="en-US" sz="32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997649" y="4462272"/>
            <a:ext cx="5760720" cy="523220"/>
            <a:chOff x="973265" y="3474720"/>
            <a:chExt cx="5760720" cy="523220"/>
          </a:xfrm>
        </p:grpSpPr>
        <p:cxnSp>
          <p:nvCxnSpPr>
            <p:cNvPr id="24" name="Straight Arrow Connector 23"/>
            <p:cNvCxnSpPr/>
            <p:nvPr/>
          </p:nvCxnSpPr>
          <p:spPr bwMode="auto">
            <a:xfrm flipV="1">
              <a:off x="973265" y="3769678"/>
              <a:ext cx="5760720" cy="3746"/>
            </a:xfrm>
            <a:prstGeom prst="straightConnector1">
              <a:avLst/>
            </a:prstGeom>
            <a:solidFill>
              <a:schemeClr val="accent1"/>
            </a:solidFill>
            <a:ln w="31750" cap="flat" cmpd="sng" algn="ctr">
              <a:solidFill>
                <a:srgbClr val="FFC000"/>
              </a:solidFill>
              <a:prstDash val="solid"/>
              <a:round/>
              <a:headEnd type="stealth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Box 24"/>
            <p:cNvSpPr txBox="1"/>
            <p:nvPr/>
          </p:nvSpPr>
          <p:spPr>
            <a:xfrm>
              <a:off x="4450080" y="3474720"/>
              <a:ext cx="343364" cy="52322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rgbClr val="FFC000"/>
                  </a:solidFill>
                </a:rPr>
                <a:t>r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800763" y="3684657"/>
                <a:ext cx="2967351" cy="2950488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2400" b="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From before: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8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altLang="en-US" sz="28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en-US" altLang="en-US" sz="2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en-US" sz="28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sz="28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altLang="en-US" sz="28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r>
                            <a:rPr lang="en-US" altLang="en-US" sz="2800" b="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altLang="en-US" sz="2800" b="0" i="1" baseline="-25000" dirty="0" err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𝑜</m:t>
                          </m:r>
                        </m:den>
                      </m:f>
                    </m:oMath>
                  </m:oMathPara>
                </a14:m>
                <a:endParaRPr lang="en-US" altLang="en-US" sz="2800" b="0" dirty="0">
                  <a:solidFill>
                    <a:srgbClr val="002060"/>
                  </a:solidFill>
                </a:endParaRPr>
              </a:p>
              <a:p>
                <a:endParaRPr lang="en-US" altLang="en-US" sz="1000" b="0" dirty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8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altLang="en-US" sz="28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800" b="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0.36</m:t>
                          </m:r>
                          <m:r>
                            <a:rPr lang="en-US" altLang="en-US" sz="2800" b="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en-US" sz="28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800" b="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4.0</m:t>
                              </m:r>
                              <m:r>
                                <a:rPr lang="en-US" altLang="en-US" sz="28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×10</m:t>
                              </m:r>
                            </m:e>
                            <m:sup>
                              <m:r>
                                <a:rPr lang="en-US" altLang="en-US" sz="28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sup>
                          </m:sSup>
                          <m:r>
                            <a:rPr lang="en-US" altLang="en-US" sz="2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n-US" altLang="en-US" sz="2800" b="0" dirty="0">
                  <a:solidFill>
                    <a:srgbClr val="002060"/>
                  </a:solidFill>
                </a:endParaRPr>
              </a:p>
              <a:p>
                <a:endParaRPr lang="en-US" altLang="en-US" sz="1000" b="0" dirty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8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altLang="en-US" sz="28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= 9000</m:t>
                      </m:r>
                      <m:r>
                        <a:rPr lang="en-US" altLang="en-US" sz="28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altLang="en-US" sz="28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altLang="en-US" sz="28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763" y="3684657"/>
                <a:ext cx="2967351" cy="2950488"/>
              </a:xfrm>
              <a:prstGeom prst="rect">
                <a:avLst/>
              </a:prstGeom>
              <a:blipFill rotWithShape="0">
                <a:blip r:embed="rId3"/>
                <a:stretch>
                  <a:fillRect l="-2863" t="-1235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780356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 autoUpdateAnimBg="0"/>
      <p:bldP spid="9235" grpId="0" animBg="1"/>
      <p:bldP spid="8" grpId="0" animBg="1"/>
      <p:bldP spid="9" grpId="0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Example 2: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187575" y="4610100"/>
            <a:ext cx="5794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9233" name="Group 17"/>
          <p:cNvGrpSpPr>
            <a:grpSpLocks/>
          </p:cNvGrpSpPr>
          <p:nvPr/>
        </p:nvGrpSpPr>
        <p:grpSpPr bwMode="auto">
          <a:xfrm>
            <a:off x="409385" y="3201862"/>
            <a:ext cx="1143000" cy="1636713"/>
            <a:chOff x="135" y="2741"/>
            <a:chExt cx="720" cy="1031"/>
          </a:xfrm>
        </p:grpSpPr>
        <p:sp>
          <p:nvSpPr>
            <p:cNvPr id="9224" name="Oval 8"/>
            <p:cNvSpPr>
              <a:spLocks noChangeAspect="1" noChangeArrowheads="1"/>
            </p:cNvSpPr>
            <p:nvPr/>
          </p:nvSpPr>
          <p:spPr bwMode="auto">
            <a:xfrm>
              <a:off x="135" y="2741"/>
              <a:ext cx="720" cy="72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372" y="3404"/>
              <a:ext cx="303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n-US" sz="3200" b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Q</a:t>
              </a:r>
            </a:p>
          </p:txBody>
        </p:sp>
        <p:sp>
          <p:nvSpPr>
            <p:cNvPr id="9232" name="Text Box 16"/>
            <p:cNvSpPr txBox="1">
              <a:spLocks noChangeArrowheads="1"/>
            </p:cNvSpPr>
            <p:nvPr/>
          </p:nvSpPr>
          <p:spPr bwMode="auto">
            <a:xfrm>
              <a:off x="336" y="2886"/>
              <a:ext cx="29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n-US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</a:t>
              </a:r>
            </a:p>
          </p:txBody>
        </p:sp>
      </p:grpSp>
      <p:sp>
        <p:nvSpPr>
          <p:cNvPr id="3" name="Rectangle 2"/>
          <p:cNvSpPr/>
          <p:nvPr/>
        </p:nvSpPr>
        <p:spPr>
          <a:xfrm>
            <a:off x="5019451" y="356241"/>
            <a:ext cx="29306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800" dirty="0">
                <a:solidFill>
                  <a:srgbClr val="FFC000"/>
                </a:solidFill>
              </a:rPr>
              <a:t>E</a:t>
            </a:r>
            <a:r>
              <a:rPr lang="en-US" altLang="en-US" sz="2800" b="0" dirty="0">
                <a:solidFill>
                  <a:srgbClr val="FFC000"/>
                </a:solidFill>
              </a:rPr>
              <a:t> = 9000 N/C</a:t>
            </a:r>
          </a:p>
          <a:p>
            <a:pPr algn="ctr"/>
            <a:r>
              <a:rPr lang="en-US" sz="2000" b="0" dirty="0">
                <a:solidFill>
                  <a:srgbClr val="FFFF00"/>
                </a:solidFill>
              </a:rPr>
              <a:t>Everywhere along this arc.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10" name="Straight Arrow Connector 9"/>
          <p:cNvCxnSpPr>
            <a:stCxn id="9224" idx="6"/>
          </p:cNvCxnSpPr>
          <p:nvPr/>
        </p:nvCxnSpPr>
        <p:spPr bwMode="auto">
          <a:xfrm flipV="1">
            <a:off x="1552385" y="3767328"/>
            <a:ext cx="731119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Arrow Connector 23"/>
          <p:cNvCxnSpPr/>
          <p:nvPr/>
        </p:nvCxnSpPr>
        <p:spPr bwMode="auto">
          <a:xfrm rot="300000" flipV="1">
            <a:off x="1534097" y="4175760"/>
            <a:ext cx="7315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Arrow Connector 24"/>
          <p:cNvCxnSpPr/>
          <p:nvPr/>
        </p:nvCxnSpPr>
        <p:spPr bwMode="auto">
          <a:xfrm rot="-300000" flipV="1">
            <a:off x="1528001" y="3389376"/>
            <a:ext cx="7315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/>
          <p:nvPr/>
        </p:nvCxnSpPr>
        <p:spPr bwMode="auto">
          <a:xfrm rot="-600000" flipV="1">
            <a:off x="1485329" y="2993136"/>
            <a:ext cx="7315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 rot="600000" flipV="1">
            <a:off x="1479233" y="4572000"/>
            <a:ext cx="7315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/>
          <p:nvPr/>
        </p:nvCxnSpPr>
        <p:spPr bwMode="auto">
          <a:xfrm rot="900000" flipV="1">
            <a:off x="1363409" y="4956048"/>
            <a:ext cx="7315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/>
          <p:nvPr/>
        </p:nvCxnSpPr>
        <p:spPr bwMode="auto">
          <a:xfrm rot="-900000" flipV="1">
            <a:off x="1393889" y="2621280"/>
            <a:ext cx="7315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Arrow Connector 29"/>
          <p:cNvCxnSpPr/>
          <p:nvPr/>
        </p:nvCxnSpPr>
        <p:spPr bwMode="auto">
          <a:xfrm rot="-1200000" flipV="1">
            <a:off x="1253681" y="2249424"/>
            <a:ext cx="7315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Arrow Connector 30"/>
          <p:cNvCxnSpPr/>
          <p:nvPr/>
        </p:nvCxnSpPr>
        <p:spPr bwMode="auto">
          <a:xfrm rot="1200000" flipV="1">
            <a:off x="1235393" y="5327904"/>
            <a:ext cx="7315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Arc 11"/>
          <p:cNvSpPr/>
          <p:nvPr/>
        </p:nvSpPr>
        <p:spPr bwMode="auto">
          <a:xfrm>
            <a:off x="4803648" y="719328"/>
            <a:ext cx="1950720" cy="6126480"/>
          </a:xfrm>
          <a:prstGeom prst="arc">
            <a:avLst>
              <a:gd name="adj1" fmla="val 17211418"/>
              <a:gd name="adj2" fmla="val 4378121"/>
            </a:avLst>
          </a:prstGeom>
          <a:noFill/>
          <a:ln w="349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6173650" y="1135493"/>
            <a:ext cx="263726" cy="38850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890051" y="4076890"/>
                <a:ext cx="2729914" cy="1244828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rgbClr val="FFC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i="1" dirty="0" smtClean="0"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altLang="en-US" i="1" dirty="0" smtClean="0"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i="1" dirty="0" smtClean="0"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en-US" i="1" dirty="0" smtClean="0"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altLang="en-US" i="1" dirty="0" smtClean="0">
                              <a:solidFill>
                                <a:schemeClr val="hlink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b="1" i="1" dirty="0" smtClean="0">
                              <a:solidFill>
                                <a:schemeClr val="hlink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𝑸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en-US" i="1" dirty="0" smtClean="0">
                                  <a:solidFill>
                                    <a:schemeClr val="hlink"/>
                                  </a:solidFill>
                                  <a:effectLst>
                                    <a:outerShdw blurRad="38100" dist="38100" dir="2700000" algn="tl">
                                      <a:srgbClr val="000000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schemeClr val="hlink"/>
                                  </a:solidFill>
                                  <a:effectLst>
                                    <a:outerShdw blurRad="38100" dist="38100" dir="2700000" algn="tl">
                                      <a:srgbClr val="000000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schemeClr val="hlink"/>
                                  </a:solidFill>
                                  <a:effectLst>
                                    <a:outerShdw blurRad="38100" dist="38100" dir="2700000" algn="tl">
                                      <a:srgbClr val="000000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0051" y="4076890"/>
                <a:ext cx="2729914" cy="1244828"/>
              </a:xfrm>
              <a:prstGeom prst="rect">
                <a:avLst/>
              </a:prstGeom>
              <a:blipFill>
                <a:blip r:embed="rId2"/>
                <a:stretch>
                  <a:fillRect b="-971"/>
                </a:stretch>
              </a:blipFill>
              <a:ln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973265" y="3474720"/>
            <a:ext cx="5760720" cy="523220"/>
            <a:chOff x="973265" y="3474720"/>
            <a:chExt cx="5760720" cy="523220"/>
          </a:xfrm>
        </p:grpSpPr>
        <p:cxnSp>
          <p:nvCxnSpPr>
            <p:cNvPr id="32" name="Straight Arrow Connector 31"/>
            <p:cNvCxnSpPr/>
            <p:nvPr/>
          </p:nvCxnSpPr>
          <p:spPr bwMode="auto">
            <a:xfrm flipV="1">
              <a:off x="973265" y="3769678"/>
              <a:ext cx="5760720" cy="3746"/>
            </a:xfrm>
            <a:prstGeom prst="straightConnector1">
              <a:avLst/>
            </a:prstGeom>
            <a:solidFill>
              <a:schemeClr val="accent1"/>
            </a:solidFill>
            <a:ln w="31750" cap="flat" cmpd="sng" algn="ctr">
              <a:solidFill>
                <a:srgbClr val="FFC000"/>
              </a:solidFill>
              <a:prstDash val="solid"/>
              <a:round/>
              <a:headEnd type="stealth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" name="TextBox 4"/>
            <p:cNvSpPr txBox="1"/>
            <p:nvPr/>
          </p:nvSpPr>
          <p:spPr>
            <a:xfrm>
              <a:off x="4450080" y="3474720"/>
              <a:ext cx="343364" cy="52322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rgbClr val="FFC000"/>
                  </a:solidFill>
                </a:rPr>
                <a:t>r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235" name="Text Box 19"/>
              <p:cNvSpPr txBox="1">
                <a:spLocks noChangeArrowheads="1"/>
              </p:cNvSpPr>
              <p:nvPr/>
            </p:nvSpPr>
            <p:spPr bwMode="auto">
              <a:xfrm>
                <a:off x="1048512" y="5785803"/>
                <a:ext cx="6781038" cy="985911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rgbClr val="FFC000"/>
                </a:solidFill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US" altLang="en-US" sz="2600" b="1" i="1" dirty="0" smtClean="0"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 panose="02040503050406030204" pitchFamily="18" charset="0"/>
                      </a:rPr>
                      <m:t>𝑸</m:t>
                    </m:r>
                    <m:r>
                      <a:rPr lang="en-US" altLang="en-US" sz="2600" i="1" dirty="0"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2600" b="1" i="1" dirty="0" smtClean="0"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 panose="02040503050406030204" pitchFamily="18" charset="0"/>
                      </a:rPr>
                      <m:t>𝑬</m:t>
                    </m:r>
                    <m:r>
                      <a:rPr lang="en-US" altLang="en-US" sz="2600" i="1" dirty="0"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en-US" sz="2600" i="1" dirty="0">
                            <a:solidFill>
                              <a:schemeClr val="hlin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en-US" sz="2600" i="1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sz="2600" i="1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altLang="en-US" sz="2600" i="1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altLang="en-US" sz="2600" b="1" i="1" dirty="0" smtClean="0">
                            <a:solidFill>
                              <a:schemeClr val="hlin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𝒌</m:t>
                        </m:r>
                      </m:den>
                    </m:f>
                    <m:r>
                      <a:rPr lang="en-US" altLang="en-US" sz="2600" b="1" i="0" dirty="0" smtClean="0"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2600" b="1" i="0" dirty="0" smtClean="0"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altLang="en-US" sz="2600" b="1" i="0" dirty="0" smtClean="0"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en-US" sz="2600" b="1" i="0" dirty="0" smtClean="0"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 panose="02040503050406030204" pitchFamily="18" charset="0"/>
                      </a:rPr>
                      <m:t>𝟎𝟎𝟎</m:t>
                    </m:r>
                    <m:f>
                      <m:fPr>
                        <m:ctrlPr>
                          <a:rPr lang="en-US" altLang="en-US" sz="2600" b="1" i="1" dirty="0" smtClean="0">
                            <a:solidFill>
                              <a:schemeClr val="hlin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600" b="1" i="0" dirty="0" smtClean="0">
                            <a:solidFill>
                              <a:schemeClr val="hlin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𝐍</m:t>
                        </m:r>
                      </m:num>
                      <m:den>
                        <m:r>
                          <a:rPr lang="en-US" altLang="en-US" sz="2600" b="1" i="0" dirty="0" smtClean="0">
                            <a:solidFill>
                              <a:schemeClr val="hlin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𝐂</m:t>
                        </m:r>
                      </m:den>
                    </m:f>
                    <m:r>
                      <a:rPr lang="en-US" altLang="en-US" sz="2600" b="1" i="1" dirty="0" smtClean="0"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en-US" sz="2600" b="1" i="1" dirty="0" smtClean="0">
                            <a:solidFill>
                              <a:schemeClr val="hlin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en-US" sz="2600" b="1" i="1" dirty="0" smtClean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sz="2600" b="1" i="1" dirty="0" smtClean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en-US" sz="2600" i="1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𝟏𝟎𝟎</m:t>
                            </m:r>
                            <m:r>
                              <a:rPr lang="en-US" altLang="en-US" sz="2600" i="1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en-US" sz="2600" i="1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𝒎</m:t>
                            </m:r>
                            <m:r>
                              <a:rPr lang="en-US" altLang="en-US" sz="2600" b="1" i="1" dirty="0" smtClean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en-US" sz="2600" b="1" i="1" dirty="0" smtClean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altLang="en-US" sz="2600" dirty="0">
                            <a:solidFill>
                              <a:schemeClr val="hlin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</a:rPr>
                          <m:t> </m:t>
                        </m:r>
                      </m:num>
                      <m:den>
                        <m:r>
                          <a:rPr lang="en-US" altLang="en-US" sz="2600" b="1" i="1" dirty="0" smtClean="0">
                            <a:solidFill>
                              <a:schemeClr val="hlin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  <m:r>
                          <a:rPr lang="en-US" altLang="en-US" sz="2600" b="1" i="1" dirty="0" smtClean="0">
                            <a:solidFill>
                              <a:schemeClr val="hlin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US" altLang="en-US" sz="2600" b="1" i="1" dirty="0" smtClean="0">
                            <a:solidFill>
                              <a:schemeClr val="hlin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𝟗𝟗</m:t>
                        </m:r>
                        <m:r>
                          <a:rPr lang="en-US" altLang="en-US" sz="2600" b="1" i="1" dirty="0" smtClean="0">
                            <a:solidFill>
                              <a:schemeClr val="hlin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US" altLang="en-US" sz="2600" b="1" i="1" dirty="0" smtClean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sz="2600" b="1" i="1" dirty="0" smtClean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altLang="en-US" sz="2600" b="1" i="1" dirty="0" smtClean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𝟗</m:t>
                            </m:r>
                          </m:sup>
                        </m:sSup>
                        <m:f>
                          <m:fPr>
                            <m:ctrlPr>
                              <a:rPr lang="en-US" altLang="en-US" sz="2600" b="1" i="1" dirty="0" smtClean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2600" i="1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𝑵</m:t>
                            </m:r>
                            <m:r>
                              <a:rPr lang="en-US" altLang="en-US" sz="2600" i="1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en-US" altLang="en-US" sz="2600" i="1" dirty="0">
                                    <a:solidFill>
                                      <a:schemeClr val="hlink"/>
                                    </a:solidFill>
                                    <a:effectLst>
                                      <a:outerShdw blurRad="38100" dist="38100" dir="2700000" algn="tl">
                                        <a:srgbClr val="000000"/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en-US" sz="2600" i="1" dirty="0">
                                    <a:solidFill>
                                      <a:schemeClr val="hlink"/>
                                    </a:solidFill>
                                    <a:effectLst>
                                      <a:outerShdw blurRad="38100" dist="38100" dir="2700000" algn="tl">
                                        <a:srgbClr val="000000"/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p>
                                <m:r>
                                  <a:rPr lang="en-US" altLang="en-US" sz="2600" i="1" dirty="0">
                                    <a:solidFill>
                                      <a:schemeClr val="hlink"/>
                                    </a:solidFill>
                                    <a:effectLst>
                                      <a:outerShdw blurRad="38100" dist="38100" dir="2700000" algn="tl">
                                        <a:srgbClr val="000000"/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altLang="en-US" sz="2600" b="1" i="1" dirty="0" smtClean="0">
                                    <a:solidFill>
                                      <a:schemeClr val="hlink"/>
                                    </a:solidFill>
                                    <a:effectLst>
                                      <a:outerShdw blurRad="38100" dist="38100" dir="2700000" algn="tl">
                                        <a:srgbClr val="000000"/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en-US" sz="2600" b="1" i="1" dirty="0" smtClean="0">
                                    <a:solidFill>
                                      <a:schemeClr val="hlink"/>
                                    </a:solidFill>
                                    <a:effectLst>
                                      <a:outerShdw blurRad="38100" dist="38100" dir="2700000" algn="tl">
                                        <a:srgbClr val="000000"/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𝑪</m:t>
                                </m:r>
                              </m:e>
                              <m:sup>
                                <m:r>
                                  <a:rPr lang="en-US" altLang="en-US" sz="2600" b="1" i="1" dirty="0" smtClean="0">
                                    <a:solidFill>
                                      <a:schemeClr val="hlink"/>
                                    </a:solidFill>
                                    <a:effectLst>
                                      <a:outerShdw blurRad="38100" dist="38100" dir="2700000" algn="tl">
                                        <a:srgbClr val="000000"/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den>
                    </m:f>
                  </m:oMath>
                </a14:m>
                <a:r>
                  <a:rPr lang="en-US" altLang="en-US" sz="2600" dirty="0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= 0.010 C</a:t>
                </a:r>
              </a:p>
            </p:txBody>
          </p:sp>
        </mc:Choice>
        <mc:Fallback xmlns="">
          <p:sp>
            <p:nvSpPr>
              <p:cNvPr id="9235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8512" y="5785803"/>
                <a:ext cx="6781038" cy="985911"/>
              </a:xfrm>
              <a:prstGeom prst="rect">
                <a:avLst/>
              </a:prstGeom>
              <a:blipFill>
                <a:blip r:embed="rId3"/>
                <a:stretch>
                  <a:fillRect r="-539"/>
                </a:stretch>
              </a:blipFill>
              <a:ln>
                <a:solidFill>
                  <a:srgbClr val="FFC000"/>
                </a:solidFill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234" name="Group 18"/>
          <p:cNvGrpSpPr>
            <a:grpSpLocks/>
          </p:cNvGrpSpPr>
          <p:nvPr/>
        </p:nvGrpSpPr>
        <p:grpSpPr bwMode="auto">
          <a:xfrm>
            <a:off x="6698110" y="3695067"/>
            <a:ext cx="2052638" cy="592138"/>
            <a:chOff x="4250" y="3044"/>
            <a:chExt cx="1293" cy="373"/>
          </a:xfrm>
        </p:grpSpPr>
        <p:grpSp>
          <p:nvGrpSpPr>
            <p:cNvPr id="10251" name="Group 10"/>
            <p:cNvGrpSpPr>
              <a:grpSpLocks/>
            </p:cNvGrpSpPr>
            <p:nvPr/>
          </p:nvGrpSpPr>
          <p:grpSpPr bwMode="auto">
            <a:xfrm>
              <a:off x="4250" y="3048"/>
              <a:ext cx="434" cy="369"/>
              <a:chOff x="2945" y="3048"/>
              <a:chExt cx="434" cy="369"/>
            </a:xfrm>
          </p:grpSpPr>
          <p:sp>
            <p:nvSpPr>
              <p:cNvPr id="2" name="Oval 11"/>
              <p:cNvSpPr>
                <a:spLocks noChangeAspect="1" noChangeArrowheads="1"/>
              </p:cNvSpPr>
              <p:nvPr/>
            </p:nvSpPr>
            <p:spPr bwMode="auto">
              <a:xfrm>
                <a:off x="2945" y="3048"/>
                <a:ext cx="86" cy="86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228" name="Text Box 12"/>
              <p:cNvSpPr txBox="1">
                <a:spLocks noChangeArrowheads="1"/>
              </p:cNvSpPr>
              <p:nvPr/>
            </p:nvSpPr>
            <p:spPr bwMode="auto">
              <a:xfrm>
                <a:off x="2997" y="3052"/>
                <a:ext cx="382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altLang="en-US" sz="3200" b="0" dirty="0" err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q</a:t>
                </a:r>
                <a:r>
                  <a:rPr lang="en-US" altLang="en-US" sz="3200" b="0" baseline="-25000" dirty="0" err="1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o</a:t>
                </a:r>
                <a:endParaRPr lang="en-US" altLang="en-US" sz="3200" b="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sp>
          <p:nvSpPr>
            <p:cNvPr id="9229" name="Line 13"/>
            <p:cNvSpPr>
              <a:spLocks noChangeShapeType="1"/>
            </p:cNvSpPr>
            <p:nvPr/>
          </p:nvSpPr>
          <p:spPr bwMode="auto">
            <a:xfrm>
              <a:off x="4341" y="3098"/>
              <a:ext cx="89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230" name="Text Box 14"/>
            <p:cNvSpPr txBox="1">
              <a:spLocks noChangeArrowheads="1"/>
            </p:cNvSpPr>
            <p:nvPr/>
          </p:nvSpPr>
          <p:spPr bwMode="auto">
            <a:xfrm>
              <a:off x="5192" y="3044"/>
              <a:ext cx="35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n-US" sz="32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</a:t>
              </a:r>
              <a:r>
                <a:rPr lang="en-US" altLang="en-US" sz="3200" baseline="-250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</a:t>
              </a:r>
              <a:endParaRPr lang="en-US" alt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868359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7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25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 animBg="1"/>
      <p:bldP spid="16" grpId="0" animBg="1"/>
      <p:bldP spid="923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Electric Fields and Conductors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4659313" cy="4492625"/>
          </a:xfrm>
        </p:spPr>
        <p:txBody>
          <a:bodyPr/>
          <a:lstStyle/>
          <a:p>
            <a:pPr>
              <a:defRPr/>
            </a:pPr>
            <a:r>
              <a:rPr lang="en-US" altLang="en-US" sz="2400" dirty="0"/>
              <a:t>At equilibrium, excess charges will reside on the surface of a conductor.</a:t>
            </a:r>
          </a:p>
          <a:p>
            <a:pPr>
              <a:defRPr/>
            </a:pPr>
            <a:r>
              <a:rPr lang="en-US" altLang="en-US" sz="2400" b="1" dirty="0">
                <a:solidFill>
                  <a:srgbClr val="FFFF00"/>
                </a:solidFill>
              </a:rPr>
              <a:t>The electric field is zero at any point within a conducting material at equilibrium</a:t>
            </a:r>
            <a:r>
              <a:rPr lang="en-US" altLang="en-US" sz="2400" dirty="0"/>
              <a:t>.</a:t>
            </a:r>
          </a:p>
          <a:p>
            <a:pPr>
              <a:defRPr/>
            </a:pPr>
            <a:r>
              <a:rPr lang="en-US" altLang="en-US" sz="2400" dirty="0"/>
              <a:t>Charge within a conductor is shielded from external electric fields because they begin or terminate on the surface where excess charges reside.</a:t>
            </a:r>
          </a:p>
        </p:txBody>
      </p: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6799263" y="1787525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16434" name="Text Box 50"/>
          <p:cNvSpPr txBox="1">
            <a:spLocks noChangeArrowheads="1"/>
          </p:cNvSpPr>
          <p:nvPr/>
        </p:nvSpPr>
        <p:spPr bwMode="auto">
          <a:xfrm>
            <a:off x="6657975" y="5435600"/>
            <a:ext cx="24098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No E-Field inside conductor</a:t>
            </a:r>
          </a:p>
        </p:txBody>
      </p:sp>
      <p:grpSp>
        <p:nvGrpSpPr>
          <p:cNvPr id="16436" name="Group 52"/>
          <p:cNvGrpSpPr>
            <a:grpSpLocks/>
          </p:cNvGrpSpPr>
          <p:nvPr/>
        </p:nvGrpSpPr>
        <p:grpSpPr bwMode="auto">
          <a:xfrm>
            <a:off x="5434013" y="2244725"/>
            <a:ext cx="3124200" cy="2925763"/>
            <a:chOff x="3423" y="1414"/>
            <a:chExt cx="1968" cy="1843"/>
          </a:xfrm>
        </p:grpSpPr>
        <p:grpSp>
          <p:nvGrpSpPr>
            <p:cNvPr id="15369" name="Group 47"/>
            <p:cNvGrpSpPr>
              <a:grpSpLocks/>
            </p:cNvGrpSpPr>
            <p:nvPr/>
          </p:nvGrpSpPr>
          <p:grpSpPr bwMode="auto">
            <a:xfrm>
              <a:off x="3423" y="1414"/>
              <a:ext cx="1968" cy="1843"/>
              <a:chOff x="3189" y="2208"/>
              <a:chExt cx="1968" cy="1843"/>
            </a:xfrm>
          </p:grpSpPr>
          <p:sp>
            <p:nvSpPr>
              <p:cNvPr id="16389" name="Oval 5"/>
              <p:cNvSpPr>
                <a:spLocks noChangeAspect="1" noChangeArrowheads="1"/>
              </p:cNvSpPr>
              <p:nvPr/>
            </p:nvSpPr>
            <p:spPr bwMode="auto">
              <a:xfrm>
                <a:off x="3767" y="2712"/>
                <a:ext cx="811" cy="77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5372" name="Text Box 7"/>
              <p:cNvSpPr txBox="1">
                <a:spLocks noChangeAspect="1" noChangeArrowheads="1"/>
              </p:cNvSpPr>
              <p:nvPr/>
            </p:nvSpPr>
            <p:spPr bwMode="auto">
              <a:xfrm>
                <a:off x="4203" y="2671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5373" name="Text Box 8"/>
              <p:cNvSpPr txBox="1">
                <a:spLocks noChangeAspect="1" noChangeArrowheads="1"/>
              </p:cNvSpPr>
              <p:nvPr/>
            </p:nvSpPr>
            <p:spPr bwMode="auto">
              <a:xfrm>
                <a:off x="4296" y="2708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5374" name="Text Box 9"/>
              <p:cNvSpPr txBox="1">
                <a:spLocks noChangeAspect="1" noChangeArrowheads="1"/>
              </p:cNvSpPr>
              <p:nvPr/>
            </p:nvSpPr>
            <p:spPr bwMode="auto">
              <a:xfrm>
                <a:off x="4423" y="2897"/>
                <a:ext cx="19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5375" name="Text Box 10"/>
              <p:cNvSpPr txBox="1">
                <a:spLocks noChangeAspect="1" noChangeArrowheads="1"/>
              </p:cNvSpPr>
              <p:nvPr/>
            </p:nvSpPr>
            <p:spPr bwMode="auto">
              <a:xfrm>
                <a:off x="4428" y="3016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5376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4409" y="3119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5377" name="Text Box 13"/>
              <p:cNvSpPr txBox="1">
                <a:spLocks noChangeAspect="1" noChangeArrowheads="1"/>
              </p:cNvSpPr>
              <p:nvPr/>
            </p:nvSpPr>
            <p:spPr bwMode="auto">
              <a:xfrm>
                <a:off x="4329" y="3232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5378" name="Text Box 15"/>
              <p:cNvSpPr txBox="1">
                <a:spLocks noChangeAspect="1" noChangeArrowheads="1"/>
              </p:cNvSpPr>
              <p:nvPr/>
            </p:nvSpPr>
            <p:spPr bwMode="auto">
              <a:xfrm>
                <a:off x="4206" y="3296"/>
                <a:ext cx="196" cy="2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5379" name="Text Box 17"/>
              <p:cNvSpPr txBox="1">
                <a:spLocks noChangeAspect="1" noChangeArrowheads="1"/>
              </p:cNvSpPr>
              <p:nvPr/>
            </p:nvSpPr>
            <p:spPr bwMode="auto">
              <a:xfrm>
                <a:off x="3952" y="3301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5380" name="Text Box 18"/>
              <p:cNvSpPr txBox="1">
                <a:spLocks noChangeAspect="1" noChangeArrowheads="1"/>
              </p:cNvSpPr>
              <p:nvPr/>
            </p:nvSpPr>
            <p:spPr bwMode="auto">
              <a:xfrm>
                <a:off x="3762" y="3128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5381" name="Text Box 19"/>
              <p:cNvSpPr txBox="1">
                <a:spLocks noChangeAspect="1" noChangeArrowheads="1"/>
              </p:cNvSpPr>
              <p:nvPr/>
            </p:nvSpPr>
            <p:spPr bwMode="auto">
              <a:xfrm>
                <a:off x="3834" y="3247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5382" name="Text Box 20"/>
              <p:cNvSpPr txBox="1">
                <a:spLocks noChangeAspect="1" noChangeArrowheads="1"/>
              </p:cNvSpPr>
              <p:nvPr/>
            </p:nvSpPr>
            <p:spPr bwMode="auto">
              <a:xfrm>
                <a:off x="3925" y="2674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5383" name="Text Box 22"/>
              <p:cNvSpPr txBox="1">
                <a:spLocks noChangeAspect="1" noChangeArrowheads="1"/>
              </p:cNvSpPr>
              <p:nvPr/>
            </p:nvSpPr>
            <p:spPr bwMode="auto">
              <a:xfrm>
                <a:off x="4069" y="2645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5384" name="Text Box 23"/>
              <p:cNvSpPr txBox="1">
                <a:spLocks noChangeAspect="1" noChangeArrowheads="1"/>
              </p:cNvSpPr>
              <p:nvPr/>
            </p:nvSpPr>
            <p:spPr bwMode="auto">
              <a:xfrm>
                <a:off x="3755" y="2816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5385" name="Text Box 24"/>
              <p:cNvSpPr txBox="1">
                <a:spLocks noChangeAspect="1" noChangeArrowheads="1"/>
              </p:cNvSpPr>
              <p:nvPr/>
            </p:nvSpPr>
            <p:spPr bwMode="auto">
              <a:xfrm>
                <a:off x="3818" y="2743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6409" name="Line 25"/>
              <p:cNvSpPr>
                <a:spLocks noChangeAspect="1" noChangeShapeType="1"/>
              </p:cNvSpPr>
              <p:nvPr/>
            </p:nvSpPr>
            <p:spPr bwMode="auto">
              <a:xfrm flipV="1">
                <a:off x="4171" y="2208"/>
                <a:ext cx="0" cy="50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6410" name="Line 2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835" y="2278"/>
                <a:ext cx="189" cy="4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6411" name="Line 27"/>
              <p:cNvSpPr>
                <a:spLocks noChangeAspect="1" noChangeShapeType="1"/>
              </p:cNvSpPr>
              <p:nvPr/>
            </p:nvSpPr>
            <p:spPr bwMode="auto">
              <a:xfrm rot="-100322" flipH="1" flipV="1">
                <a:off x="3555" y="2428"/>
                <a:ext cx="341" cy="3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6412" name="Line 28"/>
              <p:cNvSpPr>
                <a:spLocks noChangeShapeType="1"/>
              </p:cNvSpPr>
              <p:nvPr/>
            </p:nvSpPr>
            <p:spPr bwMode="auto">
              <a:xfrm rot="-135537" flipH="1" flipV="1">
                <a:off x="3275" y="2593"/>
                <a:ext cx="533" cy="3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6413" name="Line 29"/>
              <p:cNvSpPr>
                <a:spLocks noChangeAspect="1" noChangeShapeType="1"/>
              </p:cNvSpPr>
              <p:nvPr/>
            </p:nvSpPr>
            <p:spPr bwMode="auto">
              <a:xfrm flipH="1">
                <a:off x="3189" y="3136"/>
                <a:ext cx="57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6414" name="Line 30"/>
              <p:cNvSpPr>
                <a:spLocks noChangeAspect="1" noChangeShapeType="1"/>
              </p:cNvSpPr>
              <p:nvPr/>
            </p:nvSpPr>
            <p:spPr bwMode="auto">
              <a:xfrm flipH="1">
                <a:off x="3277" y="3263"/>
                <a:ext cx="521" cy="28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6415" name="Line 31"/>
              <p:cNvSpPr>
                <a:spLocks noChangeAspect="1" noChangeShapeType="1"/>
              </p:cNvSpPr>
              <p:nvPr/>
            </p:nvSpPr>
            <p:spPr bwMode="auto">
              <a:xfrm flipH="1">
                <a:off x="3455" y="3395"/>
                <a:ext cx="454" cy="4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6416" name="Line 32"/>
              <p:cNvSpPr>
                <a:spLocks noChangeAspect="1" noChangeShapeType="1"/>
              </p:cNvSpPr>
              <p:nvPr/>
            </p:nvSpPr>
            <p:spPr bwMode="auto">
              <a:xfrm rot="21241791" flipH="1">
                <a:off x="3772" y="3484"/>
                <a:ext cx="297" cy="4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6417" name="Line 33"/>
              <p:cNvSpPr>
                <a:spLocks noChangeAspect="1" noChangeShapeType="1"/>
              </p:cNvSpPr>
              <p:nvPr/>
            </p:nvSpPr>
            <p:spPr bwMode="auto">
              <a:xfrm>
                <a:off x="4171" y="3488"/>
                <a:ext cx="0" cy="5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6418" name="Line 34"/>
              <p:cNvSpPr>
                <a:spLocks noChangeAspect="1" noChangeShapeType="1"/>
              </p:cNvSpPr>
              <p:nvPr/>
            </p:nvSpPr>
            <p:spPr bwMode="auto">
              <a:xfrm>
                <a:off x="4321" y="3463"/>
                <a:ext cx="225" cy="51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6419" name="Line 35"/>
              <p:cNvSpPr>
                <a:spLocks noChangeAspect="1" noChangeShapeType="1"/>
              </p:cNvSpPr>
              <p:nvPr/>
            </p:nvSpPr>
            <p:spPr bwMode="auto">
              <a:xfrm rot="-372328">
                <a:off x="4481" y="3356"/>
                <a:ext cx="420" cy="4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6420" name="Line 36"/>
              <p:cNvSpPr>
                <a:spLocks noChangeAspect="1" noChangeShapeType="1"/>
              </p:cNvSpPr>
              <p:nvPr/>
            </p:nvSpPr>
            <p:spPr bwMode="auto">
              <a:xfrm>
                <a:off x="4546" y="3248"/>
                <a:ext cx="571" cy="1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6421" name="Line 37"/>
              <p:cNvSpPr>
                <a:spLocks noChangeAspect="1" noChangeShapeType="1"/>
              </p:cNvSpPr>
              <p:nvPr/>
            </p:nvSpPr>
            <p:spPr bwMode="auto">
              <a:xfrm>
                <a:off x="4578" y="3136"/>
                <a:ext cx="57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6422" name="Line 38"/>
              <p:cNvSpPr>
                <a:spLocks noChangeAspect="1" noChangeShapeType="1"/>
              </p:cNvSpPr>
              <p:nvPr/>
            </p:nvSpPr>
            <p:spPr bwMode="auto">
              <a:xfrm flipV="1">
                <a:off x="4568" y="2782"/>
                <a:ext cx="549" cy="2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6423" name="Line 39"/>
              <p:cNvSpPr>
                <a:spLocks noChangeAspect="1" noChangeShapeType="1"/>
              </p:cNvSpPr>
              <p:nvPr/>
            </p:nvSpPr>
            <p:spPr bwMode="auto">
              <a:xfrm rot="21363027" flipV="1">
                <a:off x="4500" y="2592"/>
                <a:ext cx="435" cy="2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6424" name="Line 40"/>
              <p:cNvSpPr>
                <a:spLocks noChangeAspect="1" noChangeShapeType="1"/>
              </p:cNvSpPr>
              <p:nvPr/>
            </p:nvSpPr>
            <p:spPr bwMode="auto">
              <a:xfrm rot="21395747" flipV="1">
                <a:off x="4411" y="2443"/>
                <a:ext cx="326" cy="3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6425" name="Line 41"/>
              <p:cNvSpPr>
                <a:spLocks noChangeAspect="1" noChangeShapeType="1"/>
              </p:cNvSpPr>
              <p:nvPr/>
            </p:nvSpPr>
            <p:spPr bwMode="auto">
              <a:xfrm flipV="1">
                <a:off x="4321" y="2278"/>
                <a:ext cx="225" cy="4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6426" name="Line 42"/>
              <p:cNvSpPr>
                <a:spLocks noChangeShapeType="1"/>
              </p:cNvSpPr>
              <p:nvPr/>
            </p:nvSpPr>
            <p:spPr bwMode="auto">
              <a:xfrm rot="-135537" flipH="1" flipV="1">
                <a:off x="3190" y="2867"/>
                <a:ext cx="578" cy="1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5404" name="Text Box 43"/>
              <p:cNvSpPr txBox="1">
                <a:spLocks noChangeAspect="1" noChangeArrowheads="1"/>
              </p:cNvSpPr>
              <p:nvPr/>
            </p:nvSpPr>
            <p:spPr bwMode="auto">
              <a:xfrm>
                <a:off x="3716" y="3020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5405" name="Text Box 44"/>
              <p:cNvSpPr txBox="1">
                <a:spLocks noChangeAspect="1" noChangeArrowheads="1"/>
              </p:cNvSpPr>
              <p:nvPr/>
            </p:nvSpPr>
            <p:spPr bwMode="auto">
              <a:xfrm>
                <a:off x="3720" y="2919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5406" name="Text Box 45"/>
              <p:cNvSpPr txBox="1">
                <a:spLocks noChangeAspect="1" noChangeArrowheads="1"/>
              </p:cNvSpPr>
              <p:nvPr/>
            </p:nvSpPr>
            <p:spPr bwMode="auto">
              <a:xfrm>
                <a:off x="4072" y="3325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5407" name="Text Box 46"/>
              <p:cNvSpPr txBox="1">
                <a:spLocks noChangeAspect="1" noChangeArrowheads="1"/>
              </p:cNvSpPr>
              <p:nvPr/>
            </p:nvSpPr>
            <p:spPr bwMode="auto">
              <a:xfrm>
                <a:off x="4377" y="2785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</p:grpSp>
        <p:sp>
          <p:nvSpPr>
            <p:cNvPr id="16435" name="Oval 51"/>
            <p:cNvSpPr>
              <a:spLocks noChangeAspect="1" noChangeArrowheads="1"/>
            </p:cNvSpPr>
            <p:nvPr/>
          </p:nvSpPr>
          <p:spPr bwMode="auto">
            <a:xfrm>
              <a:off x="4154" y="2053"/>
              <a:ext cx="507" cy="5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6433" name="Freeform 49"/>
          <p:cNvSpPr>
            <a:spLocks/>
          </p:cNvSpPr>
          <p:nvPr/>
        </p:nvSpPr>
        <p:spPr bwMode="auto">
          <a:xfrm>
            <a:off x="6176963" y="3759200"/>
            <a:ext cx="615950" cy="1916113"/>
          </a:xfrm>
          <a:custGeom>
            <a:avLst/>
            <a:gdLst>
              <a:gd name="T0" fmla="*/ 224 w 252"/>
              <a:gd name="T1" fmla="*/ 1161 h 1161"/>
              <a:gd name="T2" fmla="*/ 5 w 252"/>
              <a:gd name="T3" fmla="*/ 457 h 1161"/>
              <a:gd name="T4" fmla="*/ 252 w 252"/>
              <a:gd name="T5" fmla="*/ 0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2" h="1161">
                <a:moveTo>
                  <a:pt x="224" y="1161"/>
                </a:moveTo>
                <a:cubicBezTo>
                  <a:pt x="112" y="905"/>
                  <a:pt x="0" y="650"/>
                  <a:pt x="5" y="457"/>
                </a:cubicBezTo>
                <a:cubicBezTo>
                  <a:pt x="10" y="264"/>
                  <a:pt x="191" y="52"/>
                  <a:pt x="252" y="0"/>
                </a:cubicBezTo>
              </a:path>
            </a:pathLst>
          </a:custGeom>
          <a:noFill/>
          <a:ln w="28575" cmpd="sng">
            <a:solidFill>
              <a:schemeClr val="hlink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437" name="Text Box 53"/>
          <p:cNvSpPr txBox="1">
            <a:spLocks noChangeArrowheads="1"/>
          </p:cNvSpPr>
          <p:nvPr/>
        </p:nvSpPr>
        <p:spPr bwMode="auto">
          <a:xfrm>
            <a:off x="1228725" y="6275388"/>
            <a:ext cx="1898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  <a:hlinkClick r:id="rId2"/>
              </a:rPr>
              <a:t>Faraday’s Cage</a:t>
            </a:r>
            <a:endParaRPr lang="en-US" alt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6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64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64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  <p:bldP spid="16432" grpId="0"/>
      <p:bldP spid="164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Electric Dipole</a:t>
            </a:r>
          </a:p>
        </p:txBody>
      </p:sp>
      <p:grpSp>
        <p:nvGrpSpPr>
          <p:cNvPr id="13366" name="Group 54"/>
          <p:cNvGrpSpPr>
            <a:grpSpLocks/>
          </p:cNvGrpSpPr>
          <p:nvPr/>
        </p:nvGrpSpPr>
        <p:grpSpPr bwMode="auto">
          <a:xfrm>
            <a:off x="531813" y="3124200"/>
            <a:ext cx="1690687" cy="1690688"/>
            <a:chOff x="486" y="1442"/>
            <a:chExt cx="1065" cy="1065"/>
          </a:xfrm>
        </p:grpSpPr>
        <p:sp>
          <p:nvSpPr>
            <p:cNvPr id="13316" name="Oval 4"/>
            <p:cNvSpPr>
              <a:spLocks noChangeAspect="1" noChangeArrowheads="1"/>
            </p:cNvSpPr>
            <p:nvPr/>
          </p:nvSpPr>
          <p:spPr bwMode="auto">
            <a:xfrm>
              <a:off x="486" y="1462"/>
              <a:ext cx="1065" cy="101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6432" name="Group 11"/>
            <p:cNvGrpSpPr>
              <a:grpSpLocks/>
            </p:cNvGrpSpPr>
            <p:nvPr/>
          </p:nvGrpSpPr>
          <p:grpSpPr bwMode="auto">
            <a:xfrm>
              <a:off x="486" y="1442"/>
              <a:ext cx="1065" cy="1065"/>
              <a:chOff x="486" y="1442"/>
              <a:chExt cx="1065" cy="1065"/>
            </a:xfrm>
          </p:grpSpPr>
          <p:sp>
            <p:nvSpPr>
              <p:cNvPr id="16433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1058" y="1461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6434" name="Text Box 13"/>
              <p:cNvSpPr txBox="1">
                <a:spLocks noChangeAspect="1" noChangeArrowheads="1"/>
              </p:cNvSpPr>
              <p:nvPr/>
            </p:nvSpPr>
            <p:spPr bwMode="auto">
              <a:xfrm>
                <a:off x="1242" y="1554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6435" name="Text Box 14"/>
              <p:cNvSpPr txBox="1">
                <a:spLocks noChangeAspect="1" noChangeArrowheads="1"/>
              </p:cNvSpPr>
              <p:nvPr/>
            </p:nvSpPr>
            <p:spPr bwMode="auto">
              <a:xfrm>
                <a:off x="1341" y="1684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6436" name="Text Box 15"/>
              <p:cNvSpPr txBox="1">
                <a:spLocks noChangeAspect="1" noChangeArrowheads="1"/>
              </p:cNvSpPr>
              <p:nvPr/>
            </p:nvSpPr>
            <p:spPr bwMode="auto">
              <a:xfrm>
                <a:off x="1354" y="1851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6437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1115" y="1832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6438" name="Text Box 17"/>
              <p:cNvSpPr txBox="1">
                <a:spLocks noChangeAspect="1" noChangeArrowheads="1"/>
              </p:cNvSpPr>
              <p:nvPr/>
            </p:nvSpPr>
            <p:spPr bwMode="auto">
              <a:xfrm>
                <a:off x="1340" y="2018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6439" name="Text Box 18"/>
              <p:cNvSpPr txBox="1">
                <a:spLocks noChangeAspect="1" noChangeArrowheads="1"/>
              </p:cNvSpPr>
              <p:nvPr/>
            </p:nvSpPr>
            <p:spPr bwMode="auto">
              <a:xfrm>
                <a:off x="1255" y="2166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6440" name="Text Box 19"/>
              <p:cNvSpPr txBox="1">
                <a:spLocks noChangeAspect="1" noChangeArrowheads="1"/>
              </p:cNvSpPr>
              <p:nvPr/>
            </p:nvSpPr>
            <p:spPr bwMode="auto">
              <a:xfrm>
                <a:off x="1016" y="2055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6441" name="Text Box 20"/>
              <p:cNvSpPr txBox="1">
                <a:spLocks noChangeAspect="1" noChangeArrowheads="1"/>
              </p:cNvSpPr>
              <p:nvPr/>
            </p:nvSpPr>
            <p:spPr bwMode="auto">
              <a:xfrm>
                <a:off x="1114" y="2241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6442" name="Text Box 21"/>
              <p:cNvSpPr txBox="1">
                <a:spLocks noChangeAspect="1" noChangeArrowheads="1"/>
              </p:cNvSpPr>
              <p:nvPr/>
            </p:nvSpPr>
            <p:spPr bwMode="auto">
              <a:xfrm>
                <a:off x="727" y="1907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6443" name="Text Box 22"/>
              <p:cNvSpPr txBox="1">
                <a:spLocks noChangeAspect="1" noChangeArrowheads="1"/>
              </p:cNvSpPr>
              <p:nvPr/>
            </p:nvSpPr>
            <p:spPr bwMode="auto">
              <a:xfrm>
                <a:off x="861" y="2277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6444" name="Text Box 23"/>
              <p:cNvSpPr txBox="1">
                <a:spLocks noChangeAspect="1" noChangeArrowheads="1"/>
              </p:cNvSpPr>
              <p:nvPr/>
            </p:nvSpPr>
            <p:spPr bwMode="auto">
              <a:xfrm>
                <a:off x="527" y="2055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6445" name="Text Box 24"/>
              <p:cNvSpPr txBox="1">
                <a:spLocks noChangeAspect="1" noChangeArrowheads="1"/>
              </p:cNvSpPr>
              <p:nvPr/>
            </p:nvSpPr>
            <p:spPr bwMode="auto">
              <a:xfrm>
                <a:off x="626" y="2185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6446" name="Text Box 25"/>
              <p:cNvSpPr txBox="1">
                <a:spLocks noChangeAspect="1" noChangeArrowheads="1"/>
              </p:cNvSpPr>
              <p:nvPr/>
            </p:nvSpPr>
            <p:spPr bwMode="auto">
              <a:xfrm>
                <a:off x="683" y="1506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6447" name="Text Box 26"/>
              <p:cNvSpPr txBox="1">
                <a:spLocks noChangeAspect="1" noChangeArrowheads="1"/>
              </p:cNvSpPr>
              <p:nvPr/>
            </p:nvSpPr>
            <p:spPr bwMode="auto">
              <a:xfrm>
                <a:off x="880" y="1684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6448" name="Text Box 27"/>
              <p:cNvSpPr txBox="1">
                <a:spLocks noChangeAspect="1" noChangeArrowheads="1"/>
              </p:cNvSpPr>
              <p:nvPr/>
            </p:nvSpPr>
            <p:spPr bwMode="auto">
              <a:xfrm>
                <a:off x="861" y="1442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6449" name="Text Box 28"/>
              <p:cNvSpPr txBox="1">
                <a:spLocks noChangeAspect="1" noChangeArrowheads="1"/>
              </p:cNvSpPr>
              <p:nvPr/>
            </p:nvSpPr>
            <p:spPr bwMode="auto">
              <a:xfrm>
                <a:off x="486" y="1851"/>
                <a:ext cx="197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  <p:sp>
            <p:nvSpPr>
              <p:cNvPr id="16450" name="Text Box 29"/>
              <p:cNvSpPr txBox="1">
                <a:spLocks noChangeAspect="1" noChangeArrowheads="1"/>
              </p:cNvSpPr>
              <p:nvPr/>
            </p:nvSpPr>
            <p:spPr bwMode="auto">
              <a:xfrm>
                <a:off x="527" y="1665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+</a:t>
                </a:r>
              </a:p>
            </p:txBody>
          </p:sp>
        </p:grpSp>
      </p:grpSp>
      <p:grpSp>
        <p:nvGrpSpPr>
          <p:cNvPr id="13367" name="Group 55"/>
          <p:cNvGrpSpPr>
            <a:grpSpLocks/>
          </p:cNvGrpSpPr>
          <p:nvPr/>
        </p:nvGrpSpPr>
        <p:grpSpPr bwMode="auto">
          <a:xfrm>
            <a:off x="6865938" y="2930525"/>
            <a:ext cx="1690687" cy="1773238"/>
            <a:chOff x="4138" y="1384"/>
            <a:chExt cx="1065" cy="1117"/>
          </a:xfrm>
        </p:grpSpPr>
        <p:sp>
          <p:nvSpPr>
            <p:cNvPr id="13320" name="Oval 8"/>
            <p:cNvSpPr>
              <a:spLocks noChangeAspect="1" noChangeArrowheads="1"/>
            </p:cNvSpPr>
            <p:nvPr/>
          </p:nvSpPr>
          <p:spPr bwMode="auto">
            <a:xfrm>
              <a:off x="4138" y="1482"/>
              <a:ext cx="1065" cy="101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411" name="Text Box 30"/>
            <p:cNvSpPr txBox="1">
              <a:spLocks noChangeArrowheads="1"/>
            </p:cNvSpPr>
            <p:nvPr/>
          </p:nvSpPr>
          <p:spPr bwMode="auto">
            <a:xfrm>
              <a:off x="4670" y="1384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_</a:t>
              </a:r>
            </a:p>
          </p:txBody>
        </p:sp>
        <p:sp>
          <p:nvSpPr>
            <p:cNvPr id="16412" name="Text Box 31"/>
            <p:cNvSpPr txBox="1">
              <a:spLocks noChangeArrowheads="1"/>
            </p:cNvSpPr>
            <p:nvPr/>
          </p:nvSpPr>
          <p:spPr bwMode="auto">
            <a:xfrm>
              <a:off x="4482" y="1384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_</a:t>
              </a:r>
            </a:p>
          </p:txBody>
        </p:sp>
        <p:grpSp>
          <p:nvGrpSpPr>
            <p:cNvPr id="16413" name="Group 32"/>
            <p:cNvGrpSpPr>
              <a:grpSpLocks/>
            </p:cNvGrpSpPr>
            <p:nvPr/>
          </p:nvGrpSpPr>
          <p:grpSpPr bwMode="auto">
            <a:xfrm>
              <a:off x="4138" y="1462"/>
              <a:ext cx="1065" cy="1039"/>
              <a:chOff x="4138" y="1462"/>
              <a:chExt cx="1065" cy="1039"/>
            </a:xfrm>
          </p:grpSpPr>
          <p:sp>
            <p:nvSpPr>
              <p:cNvPr id="16414" name="Text Box 33"/>
              <p:cNvSpPr txBox="1">
                <a:spLocks noChangeArrowheads="1"/>
              </p:cNvSpPr>
              <p:nvPr/>
            </p:nvSpPr>
            <p:spPr bwMode="auto">
              <a:xfrm>
                <a:off x="5015" y="1788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6415" name="Text Box 34"/>
              <p:cNvSpPr txBox="1">
                <a:spLocks noChangeArrowheads="1"/>
              </p:cNvSpPr>
              <p:nvPr/>
            </p:nvSpPr>
            <p:spPr bwMode="auto">
              <a:xfrm>
                <a:off x="4326" y="1462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6416" name="Text Box 35"/>
              <p:cNvSpPr txBox="1">
                <a:spLocks noChangeArrowheads="1"/>
              </p:cNvSpPr>
              <p:nvPr/>
            </p:nvSpPr>
            <p:spPr bwMode="auto">
              <a:xfrm>
                <a:off x="4138" y="1713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6417" name="Text Box 36"/>
              <p:cNvSpPr txBox="1">
                <a:spLocks noChangeArrowheads="1"/>
              </p:cNvSpPr>
              <p:nvPr/>
            </p:nvSpPr>
            <p:spPr bwMode="auto">
              <a:xfrm>
                <a:off x="4138" y="1870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6418" name="Text Box 37"/>
              <p:cNvSpPr txBox="1">
                <a:spLocks noChangeArrowheads="1"/>
              </p:cNvSpPr>
              <p:nvPr/>
            </p:nvSpPr>
            <p:spPr bwMode="auto">
              <a:xfrm>
                <a:off x="4204" y="2039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6419" name="Text Box 38"/>
              <p:cNvSpPr txBox="1">
                <a:spLocks noChangeArrowheads="1"/>
              </p:cNvSpPr>
              <p:nvPr/>
            </p:nvSpPr>
            <p:spPr bwMode="auto">
              <a:xfrm>
                <a:off x="4956" y="1615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6420" name="Text Box 39"/>
              <p:cNvSpPr txBox="1">
                <a:spLocks noChangeArrowheads="1"/>
              </p:cNvSpPr>
              <p:nvPr/>
            </p:nvSpPr>
            <p:spPr bwMode="auto">
              <a:xfrm>
                <a:off x="4989" y="1966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6421" name="Text Box 40"/>
              <p:cNvSpPr txBox="1">
                <a:spLocks noChangeArrowheads="1"/>
              </p:cNvSpPr>
              <p:nvPr/>
            </p:nvSpPr>
            <p:spPr bwMode="auto">
              <a:xfrm>
                <a:off x="4232" y="1558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6422" name="Text Box 41"/>
              <p:cNvSpPr txBox="1">
                <a:spLocks noChangeArrowheads="1"/>
              </p:cNvSpPr>
              <p:nvPr/>
            </p:nvSpPr>
            <p:spPr bwMode="auto">
              <a:xfrm>
                <a:off x="4897" y="2101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6423" name="Text Box 42"/>
              <p:cNvSpPr txBox="1">
                <a:spLocks noChangeArrowheads="1"/>
              </p:cNvSpPr>
              <p:nvPr/>
            </p:nvSpPr>
            <p:spPr bwMode="auto">
              <a:xfrm>
                <a:off x="4768" y="2197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6424" name="Text Box 43"/>
              <p:cNvSpPr txBox="1">
                <a:spLocks noChangeArrowheads="1"/>
              </p:cNvSpPr>
              <p:nvPr/>
            </p:nvSpPr>
            <p:spPr bwMode="auto">
              <a:xfrm>
                <a:off x="4580" y="2270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6425" name="Text Box 44"/>
              <p:cNvSpPr txBox="1">
                <a:spLocks noChangeArrowheads="1"/>
              </p:cNvSpPr>
              <p:nvPr/>
            </p:nvSpPr>
            <p:spPr bwMode="auto">
              <a:xfrm>
                <a:off x="4358" y="2154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6426" name="Text Box 45"/>
              <p:cNvSpPr txBox="1">
                <a:spLocks noChangeArrowheads="1"/>
              </p:cNvSpPr>
              <p:nvPr/>
            </p:nvSpPr>
            <p:spPr bwMode="auto">
              <a:xfrm>
                <a:off x="4858" y="1462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6427" name="Text Box 46"/>
              <p:cNvSpPr txBox="1">
                <a:spLocks noChangeArrowheads="1"/>
              </p:cNvSpPr>
              <p:nvPr/>
            </p:nvSpPr>
            <p:spPr bwMode="auto">
              <a:xfrm>
                <a:off x="4452" y="1597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6428" name="Text Box 47"/>
              <p:cNvSpPr txBox="1">
                <a:spLocks noChangeArrowheads="1"/>
              </p:cNvSpPr>
              <p:nvPr/>
            </p:nvSpPr>
            <p:spPr bwMode="auto">
              <a:xfrm>
                <a:off x="4736" y="1730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6429" name="Text Box 48"/>
              <p:cNvSpPr txBox="1">
                <a:spLocks noChangeArrowheads="1"/>
              </p:cNvSpPr>
              <p:nvPr/>
            </p:nvSpPr>
            <p:spPr bwMode="auto">
              <a:xfrm>
                <a:off x="4358" y="1865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  <p:sp>
            <p:nvSpPr>
              <p:cNvPr id="16430" name="Text Box 49"/>
              <p:cNvSpPr txBox="1">
                <a:spLocks noChangeArrowheads="1"/>
              </p:cNvSpPr>
              <p:nvPr/>
            </p:nvSpPr>
            <p:spPr bwMode="auto">
              <a:xfrm>
                <a:off x="4674" y="1966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b="0">
                    <a:solidFill>
                      <a:schemeClr val="bg2"/>
                    </a:solidFill>
                  </a:rPr>
                  <a:t>_</a:t>
                </a:r>
              </a:p>
            </p:txBody>
          </p:sp>
        </p:grpSp>
      </p:grpSp>
      <p:sp>
        <p:nvSpPr>
          <p:cNvPr id="13368" name="Line 56"/>
          <p:cNvSpPr>
            <a:spLocks noChangeShapeType="1"/>
          </p:cNvSpPr>
          <p:nvPr/>
        </p:nvSpPr>
        <p:spPr bwMode="auto">
          <a:xfrm>
            <a:off x="2222500" y="3970338"/>
            <a:ext cx="4643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69" name="Freeform 57"/>
          <p:cNvSpPr>
            <a:spLocks/>
          </p:cNvSpPr>
          <p:nvPr/>
        </p:nvSpPr>
        <p:spPr bwMode="auto">
          <a:xfrm>
            <a:off x="2192338" y="3227388"/>
            <a:ext cx="4716462" cy="517525"/>
          </a:xfrm>
          <a:custGeom>
            <a:avLst/>
            <a:gdLst>
              <a:gd name="T0" fmla="*/ 0 w 2971"/>
              <a:gd name="T1" fmla="*/ 326 h 326"/>
              <a:gd name="T2" fmla="*/ 1344 w 2971"/>
              <a:gd name="T3" fmla="*/ 6 h 326"/>
              <a:gd name="T4" fmla="*/ 2971 w 2971"/>
              <a:gd name="T5" fmla="*/ 289 h 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71" h="326">
                <a:moveTo>
                  <a:pt x="0" y="326"/>
                </a:moveTo>
                <a:cubicBezTo>
                  <a:pt x="424" y="169"/>
                  <a:pt x="849" y="12"/>
                  <a:pt x="1344" y="6"/>
                </a:cubicBezTo>
                <a:cubicBezTo>
                  <a:pt x="1839" y="0"/>
                  <a:pt x="2718" y="196"/>
                  <a:pt x="2971" y="28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70" name="Freeform 58"/>
          <p:cNvSpPr>
            <a:spLocks/>
          </p:cNvSpPr>
          <p:nvPr/>
        </p:nvSpPr>
        <p:spPr bwMode="auto">
          <a:xfrm>
            <a:off x="2176463" y="4156075"/>
            <a:ext cx="4732337" cy="542925"/>
          </a:xfrm>
          <a:custGeom>
            <a:avLst/>
            <a:gdLst>
              <a:gd name="T0" fmla="*/ 0 w 2999"/>
              <a:gd name="T1" fmla="*/ 45 h 354"/>
              <a:gd name="T2" fmla="*/ 1472 w 2999"/>
              <a:gd name="T3" fmla="*/ 347 h 354"/>
              <a:gd name="T4" fmla="*/ 2999 w 2999"/>
              <a:gd name="T5" fmla="*/ 0 h 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99" h="354">
                <a:moveTo>
                  <a:pt x="0" y="45"/>
                </a:moveTo>
                <a:cubicBezTo>
                  <a:pt x="486" y="199"/>
                  <a:pt x="972" y="354"/>
                  <a:pt x="1472" y="347"/>
                </a:cubicBezTo>
                <a:cubicBezTo>
                  <a:pt x="1972" y="340"/>
                  <a:pt x="2752" y="12"/>
                  <a:pt x="2999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71" name="Freeform 59"/>
          <p:cNvSpPr>
            <a:spLocks/>
          </p:cNvSpPr>
          <p:nvPr/>
        </p:nvSpPr>
        <p:spPr bwMode="auto">
          <a:xfrm>
            <a:off x="2009775" y="4391025"/>
            <a:ext cx="5057775" cy="1023938"/>
          </a:xfrm>
          <a:custGeom>
            <a:avLst/>
            <a:gdLst>
              <a:gd name="T0" fmla="*/ 0 w 3186"/>
              <a:gd name="T1" fmla="*/ 54 h 645"/>
              <a:gd name="T2" fmla="*/ 1602 w 3186"/>
              <a:gd name="T3" fmla="*/ 636 h 645"/>
              <a:gd name="T4" fmla="*/ 3186 w 3186"/>
              <a:gd name="T5" fmla="*/ 0 h 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86" h="645">
                <a:moveTo>
                  <a:pt x="0" y="54"/>
                </a:moveTo>
                <a:cubicBezTo>
                  <a:pt x="535" y="349"/>
                  <a:pt x="1071" y="645"/>
                  <a:pt x="1602" y="636"/>
                </a:cubicBezTo>
                <a:cubicBezTo>
                  <a:pt x="2133" y="627"/>
                  <a:pt x="2966" y="73"/>
                  <a:pt x="318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72" name="Freeform 60"/>
          <p:cNvSpPr>
            <a:spLocks/>
          </p:cNvSpPr>
          <p:nvPr/>
        </p:nvSpPr>
        <p:spPr bwMode="auto">
          <a:xfrm>
            <a:off x="1752600" y="4552950"/>
            <a:ext cx="5476875" cy="1735138"/>
          </a:xfrm>
          <a:custGeom>
            <a:avLst/>
            <a:gdLst>
              <a:gd name="T0" fmla="*/ 0 w 3450"/>
              <a:gd name="T1" fmla="*/ 78 h 1093"/>
              <a:gd name="T2" fmla="*/ 1734 w 3450"/>
              <a:gd name="T3" fmla="*/ 1080 h 1093"/>
              <a:gd name="T4" fmla="*/ 3450 w 3450"/>
              <a:gd name="T5" fmla="*/ 0 h 10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50" h="1093">
                <a:moveTo>
                  <a:pt x="0" y="78"/>
                </a:moveTo>
                <a:cubicBezTo>
                  <a:pt x="579" y="585"/>
                  <a:pt x="1159" y="1093"/>
                  <a:pt x="1734" y="1080"/>
                </a:cubicBezTo>
                <a:cubicBezTo>
                  <a:pt x="2309" y="1067"/>
                  <a:pt x="3226" y="116"/>
                  <a:pt x="345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74" name="Freeform 62"/>
          <p:cNvSpPr>
            <a:spLocks/>
          </p:cNvSpPr>
          <p:nvPr/>
        </p:nvSpPr>
        <p:spPr bwMode="auto">
          <a:xfrm>
            <a:off x="2076450" y="2574925"/>
            <a:ext cx="4943475" cy="949325"/>
          </a:xfrm>
          <a:custGeom>
            <a:avLst/>
            <a:gdLst>
              <a:gd name="T0" fmla="*/ 0 w 3114"/>
              <a:gd name="T1" fmla="*/ 598 h 598"/>
              <a:gd name="T2" fmla="*/ 1398 w 3114"/>
              <a:gd name="T3" fmla="*/ 10 h 598"/>
              <a:gd name="T4" fmla="*/ 3114 w 3114"/>
              <a:gd name="T5" fmla="*/ 538 h 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14" h="598">
                <a:moveTo>
                  <a:pt x="0" y="598"/>
                </a:moveTo>
                <a:cubicBezTo>
                  <a:pt x="439" y="309"/>
                  <a:pt x="879" y="20"/>
                  <a:pt x="1398" y="10"/>
                </a:cubicBezTo>
                <a:cubicBezTo>
                  <a:pt x="1917" y="0"/>
                  <a:pt x="2960" y="385"/>
                  <a:pt x="3114" y="53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75" name="Freeform 63"/>
          <p:cNvSpPr>
            <a:spLocks/>
          </p:cNvSpPr>
          <p:nvPr/>
        </p:nvSpPr>
        <p:spPr bwMode="auto">
          <a:xfrm>
            <a:off x="1905000" y="1433513"/>
            <a:ext cx="5305425" cy="1900237"/>
          </a:xfrm>
          <a:custGeom>
            <a:avLst/>
            <a:gdLst>
              <a:gd name="T0" fmla="*/ 0 w 3342"/>
              <a:gd name="T1" fmla="*/ 1197 h 1197"/>
              <a:gd name="T2" fmla="*/ 1584 w 3342"/>
              <a:gd name="T3" fmla="*/ 9 h 1197"/>
              <a:gd name="T4" fmla="*/ 3342 w 3342"/>
              <a:gd name="T5" fmla="*/ 1143 h 1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42" h="1197">
                <a:moveTo>
                  <a:pt x="0" y="1197"/>
                </a:moveTo>
                <a:cubicBezTo>
                  <a:pt x="513" y="607"/>
                  <a:pt x="1027" y="18"/>
                  <a:pt x="1584" y="9"/>
                </a:cubicBezTo>
                <a:cubicBezTo>
                  <a:pt x="2141" y="0"/>
                  <a:pt x="3045" y="959"/>
                  <a:pt x="3342" y="114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77" name="Text Box 65"/>
          <p:cNvSpPr txBox="1">
            <a:spLocks noChangeArrowheads="1"/>
          </p:cNvSpPr>
          <p:nvPr/>
        </p:nvSpPr>
        <p:spPr bwMode="auto">
          <a:xfrm>
            <a:off x="560388" y="5308600"/>
            <a:ext cx="8583612" cy="1282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sz="26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Note: Force on a test charge(q</a:t>
            </a:r>
            <a:r>
              <a:rPr lang="en-US" altLang="en-US" sz="2600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 altLang="en-US" sz="26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is always tangent the field lines, and is the vector sum of the forces due to both charges of the dipole acting on it.</a:t>
            </a:r>
          </a:p>
        </p:txBody>
      </p:sp>
      <p:sp>
        <p:nvSpPr>
          <p:cNvPr id="13379" name="Text Box 67"/>
          <p:cNvSpPr txBox="1">
            <a:spLocks noChangeArrowheads="1"/>
          </p:cNvSpPr>
          <p:nvPr/>
        </p:nvSpPr>
        <p:spPr bwMode="auto">
          <a:xfrm>
            <a:off x="5573713" y="239713"/>
            <a:ext cx="3570287" cy="15621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Note: </a:t>
            </a:r>
            <a:r>
              <a:rPr lang="en-US" altLang="en-US" sz="2400">
                <a:solidFill>
                  <a:schemeClr val="hlink"/>
                </a:solidFill>
              </a:rPr>
              <a:t>An electric dipole consists of two charges equal in magnitude and opposite in sign.</a:t>
            </a:r>
          </a:p>
        </p:txBody>
      </p:sp>
      <p:grpSp>
        <p:nvGrpSpPr>
          <p:cNvPr id="13385" name="Group 73"/>
          <p:cNvGrpSpPr>
            <a:grpSpLocks/>
          </p:cNvGrpSpPr>
          <p:nvPr/>
        </p:nvGrpSpPr>
        <p:grpSpPr bwMode="auto">
          <a:xfrm>
            <a:off x="3995738" y="2214563"/>
            <a:ext cx="1352550" cy="400050"/>
            <a:chOff x="2517" y="1395"/>
            <a:chExt cx="852" cy="252"/>
          </a:xfrm>
        </p:grpSpPr>
        <p:sp>
          <p:nvSpPr>
            <p:cNvPr id="13380" name="Line 68"/>
            <p:cNvSpPr>
              <a:spLocks noChangeShapeType="1"/>
            </p:cNvSpPr>
            <p:nvPr/>
          </p:nvSpPr>
          <p:spPr bwMode="auto">
            <a:xfrm flipV="1">
              <a:off x="2517" y="1395"/>
              <a:ext cx="498" cy="25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81" name="Line 69"/>
            <p:cNvSpPr>
              <a:spLocks noChangeShapeType="1"/>
            </p:cNvSpPr>
            <p:nvPr/>
          </p:nvSpPr>
          <p:spPr bwMode="auto">
            <a:xfrm>
              <a:off x="3012" y="1398"/>
              <a:ext cx="357" cy="10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3384" name="Group 72"/>
          <p:cNvGrpSpPr>
            <a:grpSpLocks/>
          </p:cNvGrpSpPr>
          <p:nvPr/>
        </p:nvGrpSpPr>
        <p:grpSpPr bwMode="auto">
          <a:xfrm>
            <a:off x="3990975" y="2405063"/>
            <a:ext cx="1357313" cy="404812"/>
            <a:chOff x="2514" y="1515"/>
            <a:chExt cx="855" cy="255"/>
          </a:xfrm>
        </p:grpSpPr>
        <p:sp>
          <p:nvSpPr>
            <p:cNvPr id="13383" name="Line 71"/>
            <p:cNvSpPr>
              <a:spLocks noChangeShapeType="1"/>
            </p:cNvSpPr>
            <p:nvPr/>
          </p:nvSpPr>
          <p:spPr bwMode="auto">
            <a:xfrm>
              <a:off x="2514" y="1650"/>
              <a:ext cx="363" cy="1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82" name="Line 70"/>
            <p:cNvSpPr>
              <a:spLocks noChangeShapeType="1"/>
            </p:cNvSpPr>
            <p:nvPr/>
          </p:nvSpPr>
          <p:spPr bwMode="auto">
            <a:xfrm flipV="1">
              <a:off x="2871" y="1515"/>
              <a:ext cx="498" cy="25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3387" name="Group 75"/>
          <p:cNvGrpSpPr>
            <a:grpSpLocks/>
          </p:cNvGrpSpPr>
          <p:nvPr/>
        </p:nvGrpSpPr>
        <p:grpSpPr bwMode="auto">
          <a:xfrm>
            <a:off x="4043363" y="2341563"/>
            <a:ext cx="1668462" cy="366712"/>
            <a:chOff x="2547" y="1475"/>
            <a:chExt cx="1051" cy="231"/>
          </a:xfrm>
        </p:grpSpPr>
        <p:sp>
          <p:nvSpPr>
            <p:cNvPr id="16404" name="Text Box 53"/>
            <p:cNvSpPr txBox="1">
              <a:spLocks noChangeArrowheads="1"/>
            </p:cNvSpPr>
            <p:nvPr/>
          </p:nvSpPr>
          <p:spPr bwMode="auto">
            <a:xfrm>
              <a:off x="3394" y="1475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F</a:t>
              </a:r>
            </a:p>
          </p:txBody>
        </p:sp>
        <p:sp>
          <p:nvSpPr>
            <p:cNvPr id="13364" name="Line 52"/>
            <p:cNvSpPr>
              <a:spLocks noChangeShapeType="1"/>
            </p:cNvSpPr>
            <p:nvPr/>
          </p:nvSpPr>
          <p:spPr bwMode="auto">
            <a:xfrm flipV="1">
              <a:off x="2547" y="1507"/>
              <a:ext cx="828" cy="134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3386" name="Group 74"/>
          <p:cNvGrpSpPr>
            <a:grpSpLocks/>
          </p:cNvGrpSpPr>
          <p:nvPr/>
        </p:nvGrpSpPr>
        <p:grpSpPr bwMode="auto">
          <a:xfrm>
            <a:off x="3678238" y="2546350"/>
            <a:ext cx="503237" cy="485775"/>
            <a:chOff x="2317" y="1604"/>
            <a:chExt cx="317" cy="306"/>
          </a:xfrm>
        </p:grpSpPr>
        <p:sp>
          <p:nvSpPr>
            <p:cNvPr id="16402" name="Text Box 51"/>
            <p:cNvSpPr txBox="1">
              <a:spLocks noChangeArrowheads="1"/>
            </p:cNvSpPr>
            <p:nvPr/>
          </p:nvSpPr>
          <p:spPr bwMode="auto">
            <a:xfrm>
              <a:off x="2317" y="1679"/>
              <a:ext cx="3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/>
                <a:t>+q</a:t>
              </a:r>
              <a:r>
                <a:rPr lang="en-US" altLang="en-US" sz="1800" b="0" baseline="-25000"/>
                <a:t>o</a:t>
              </a:r>
              <a:endParaRPr lang="en-US" altLang="en-US" sz="1800" b="0"/>
            </a:p>
          </p:txBody>
        </p:sp>
        <p:sp>
          <p:nvSpPr>
            <p:cNvPr id="13362" name="Oval 50"/>
            <p:cNvSpPr>
              <a:spLocks noChangeAspect="1" noChangeArrowheads="1"/>
            </p:cNvSpPr>
            <p:nvPr/>
          </p:nvSpPr>
          <p:spPr bwMode="auto">
            <a:xfrm>
              <a:off x="2476" y="1604"/>
              <a:ext cx="86" cy="8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860846" y="2404497"/>
            <a:ext cx="8755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+Q</a:t>
            </a:r>
          </a:p>
        </p:txBody>
      </p:sp>
      <p:sp>
        <p:nvSpPr>
          <p:cNvPr id="68" name="Rectangle 67"/>
          <p:cNvSpPr/>
          <p:nvPr/>
        </p:nvSpPr>
        <p:spPr>
          <a:xfrm>
            <a:off x="7279934" y="2337441"/>
            <a:ext cx="7553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-Q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75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3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3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3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3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3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3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3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3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3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13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13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77" grpId="0" animBg="1"/>
      <p:bldP spid="13379" grpId="0" animBg="1"/>
      <p:bldP spid="2" grpId="0"/>
      <p:bldP spid="6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Parallel Plate Capacitor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24050"/>
            <a:ext cx="7772400" cy="1995488"/>
          </a:xfrm>
        </p:spPr>
        <p:txBody>
          <a:bodyPr/>
          <a:lstStyle/>
          <a:p>
            <a:pPr>
              <a:defRPr/>
            </a:pPr>
            <a:r>
              <a:rPr lang="en-US" altLang="en-US" sz="2800"/>
              <a:t>The parallel plate capacitor is an energy storage device used in all kinds of electronics.</a:t>
            </a:r>
          </a:p>
          <a:p>
            <a:pPr>
              <a:defRPr/>
            </a:pPr>
            <a:r>
              <a:rPr lang="en-US" altLang="en-US" sz="2800"/>
              <a:t>Field lines in a parallel plate capacitor are evenly spaced and parallel to one another, indicating a uniform electric field.</a:t>
            </a:r>
          </a:p>
        </p:txBody>
      </p:sp>
      <p:grpSp>
        <p:nvGrpSpPr>
          <p:cNvPr id="20498" name="Group 18"/>
          <p:cNvGrpSpPr>
            <a:grpSpLocks/>
          </p:cNvGrpSpPr>
          <p:nvPr/>
        </p:nvGrpSpPr>
        <p:grpSpPr bwMode="auto">
          <a:xfrm>
            <a:off x="1651000" y="4265613"/>
            <a:ext cx="5756275" cy="2395537"/>
            <a:chOff x="896" y="2696"/>
            <a:chExt cx="3626" cy="1509"/>
          </a:xfrm>
        </p:grpSpPr>
        <p:sp>
          <p:nvSpPr>
            <p:cNvPr id="20484" name="Rectangle 4"/>
            <p:cNvSpPr>
              <a:spLocks noChangeArrowheads="1"/>
            </p:cNvSpPr>
            <p:nvPr/>
          </p:nvSpPr>
          <p:spPr bwMode="auto">
            <a:xfrm>
              <a:off x="896" y="2705"/>
              <a:ext cx="174" cy="150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en-US" sz="1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</a:t>
              </a:r>
            </a:p>
            <a:p>
              <a:pPr algn="ctr">
                <a:defRPr/>
              </a:pPr>
              <a:r>
                <a:rPr lang="en-US" altLang="en-US" sz="1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</a:t>
              </a:r>
            </a:p>
            <a:p>
              <a:pPr algn="ctr">
                <a:defRPr/>
              </a:pPr>
              <a:r>
                <a:rPr lang="en-US" altLang="en-US" sz="1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</a:t>
              </a:r>
            </a:p>
            <a:p>
              <a:pPr algn="ctr">
                <a:defRPr/>
              </a:pPr>
              <a:r>
                <a:rPr lang="en-US" altLang="en-US" sz="1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</a:t>
              </a:r>
            </a:p>
            <a:p>
              <a:pPr algn="ctr">
                <a:defRPr/>
              </a:pPr>
              <a:r>
                <a:rPr lang="en-US" altLang="en-US" sz="1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</a:t>
              </a:r>
            </a:p>
            <a:p>
              <a:pPr algn="ctr">
                <a:defRPr/>
              </a:pPr>
              <a:r>
                <a:rPr lang="en-US" altLang="en-US" sz="1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</a:t>
              </a:r>
            </a:p>
            <a:p>
              <a:pPr algn="ctr">
                <a:defRPr/>
              </a:pPr>
              <a:r>
                <a:rPr lang="en-US" altLang="en-US" sz="1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</a:t>
              </a:r>
            </a:p>
            <a:p>
              <a:pPr algn="ctr">
                <a:defRPr/>
              </a:pPr>
              <a:r>
                <a:rPr lang="en-US" altLang="en-US" sz="1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</a:t>
              </a:r>
            </a:p>
          </p:txBody>
        </p:sp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4348" y="2696"/>
              <a:ext cx="174" cy="150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en-US" sz="1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</a:t>
              </a:r>
            </a:p>
            <a:p>
              <a:pPr algn="ctr">
                <a:defRPr/>
              </a:pPr>
              <a:r>
                <a:rPr lang="en-US" altLang="en-US" sz="1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</a:t>
              </a:r>
            </a:p>
            <a:p>
              <a:pPr algn="ctr">
                <a:defRPr/>
              </a:pPr>
              <a:r>
                <a:rPr lang="en-US" altLang="en-US" sz="1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</a:t>
              </a:r>
            </a:p>
            <a:p>
              <a:pPr algn="ctr">
                <a:defRPr/>
              </a:pPr>
              <a:r>
                <a:rPr lang="en-US" altLang="en-US" sz="1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</a:t>
              </a:r>
            </a:p>
            <a:p>
              <a:pPr algn="ctr">
                <a:defRPr/>
              </a:pPr>
              <a:r>
                <a:rPr lang="en-US" altLang="en-US" sz="1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</a:t>
              </a:r>
            </a:p>
            <a:p>
              <a:pPr algn="ctr">
                <a:defRPr/>
              </a:pPr>
              <a:r>
                <a:rPr lang="en-US" altLang="en-US" sz="1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</a:t>
              </a:r>
            </a:p>
            <a:p>
              <a:pPr algn="ctr">
                <a:defRPr/>
              </a:pPr>
              <a:r>
                <a:rPr lang="en-US" altLang="en-US" sz="1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</a:t>
              </a:r>
            </a:p>
            <a:p>
              <a:pPr algn="ctr">
                <a:defRPr/>
              </a:pPr>
              <a:r>
                <a:rPr lang="en-US" altLang="en-US" sz="1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</a:t>
              </a:r>
            </a:p>
          </p:txBody>
        </p:sp>
        <p:sp>
          <p:nvSpPr>
            <p:cNvPr id="20487" name="Line 7"/>
            <p:cNvSpPr>
              <a:spLocks noChangeShapeType="1"/>
            </p:cNvSpPr>
            <p:nvPr/>
          </p:nvSpPr>
          <p:spPr bwMode="auto">
            <a:xfrm>
              <a:off x="1070" y="3259"/>
              <a:ext cx="32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488" name="Line 8"/>
            <p:cNvSpPr>
              <a:spLocks noChangeShapeType="1"/>
            </p:cNvSpPr>
            <p:nvPr/>
          </p:nvSpPr>
          <p:spPr bwMode="auto">
            <a:xfrm>
              <a:off x="1070" y="3483"/>
              <a:ext cx="32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489" name="Line 9"/>
            <p:cNvSpPr>
              <a:spLocks noChangeShapeType="1"/>
            </p:cNvSpPr>
            <p:nvPr/>
          </p:nvSpPr>
          <p:spPr bwMode="auto">
            <a:xfrm>
              <a:off x="1070" y="3716"/>
              <a:ext cx="32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490" name="Line 10"/>
            <p:cNvSpPr>
              <a:spLocks noChangeShapeType="1"/>
            </p:cNvSpPr>
            <p:nvPr/>
          </p:nvSpPr>
          <p:spPr bwMode="auto">
            <a:xfrm>
              <a:off x="1070" y="3922"/>
              <a:ext cx="32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491" name="Line 11"/>
            <p:cNvSpPr>
              <a:spLocks noChangeShapeType="1"/>
            </p:cNvSpPr>
            <p:nvPr/>
          </p:nvSpPr>
          <p:spPr bwMode="auto">
            <a:xfrm>
              <a:off x="1070" y="4151"/>
              <a:ext cx="32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492" name="Line 12"/>
            <p:cNvSpPr>
              <a:spLocks noChangeShapeType="1"/>
            </p:cNvSpPr>
            <p:nvPr/>
          </p:nvSpPr>
          <p:spPr bwMode="auto">
            <a:xfrm>
              <a:off x="1070" y="3030"/>
              <a:ext cx="32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493" name="Line 13"/>
            <p:cNvSpPr>
              <a:spLocks noChangeShapeType="1"/>
            </p:cNvSpPr>
            <p:nvPr/>
          </p:nvSpPr>
          <p:spPr bwMode="auto">
            <a:xfrm>
              <a:off x="1070" y="2769"/>
              <a:ext cx="32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446" name="Text Box 14"/>
            <p:cNvSpPr txBox="1">
              <a:spLocks noChangeArrowheads="1"/>
            </p:cNvSpPr>
            <p:nvPr/>
          </p:nvSpPr>
          <p:spPr bwMode="auto">
            <a:xfrm>
              <a:off x="2401" y="3145"/>
              <a:ext cx="329" cy="44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4000">
                  <a:solidFill>
                    <a:schemeClr val="tx2"/>
                  </a:solidFill>
                </a:rPr>
                <a:t>E</a:t>
              </a:r>
            </a:p>
          </p:txBody>
        </p:sp>
      </p:grp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Electrostatic Force and Distance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981200"/>
            <a:ext cx="7845425" cy="4114800"/>
          </a:xfrm>
        </p:spPr>
        <p:txBody>
          <a:bodyPr/>
          <a:lstStyle/>
          <a:p>
            <a:pPr>
              <a:defRPr/>
            </a:pPr>
            <a:r>
              <a:rPr lang="en-US" altLang="en-US" sz="2800" dirty="0"/>
              <a:t>For parallel plates:</a:t>
            </a:r>
          </a:p>
          <a:p>
            <a:pPr lvl="1">
              <a:defRPr/>
            </a:pPr>
            <a:r>
              <a:rPr lang="en-US" altLang="en-US" sz="2400" dirty="0"/>
              <a:t>The strength of the field is constant from one plate to the other.</a:t>
            </a:r>
          </a:p>
          <a:p>
            <a:pPr lvl="1">
              <a:defRPr/>
            </a:pPr>
            <a:r>
              <a:rPr lang="en-US" altLang="en-US" sz="2400" b="1" dirty="0">
                <a:solidFill>
                  <a:srgbClr val="FFFF00"/>
                </a:solidFill>
              </a:rPr>
              <a:t>Since E does not vary, the </a:t>
            </a:r>
            <a:r>
              <a:rPr lang="en-US" altLang="en-US" sz="2400" b="1" u="sng" dirty="0">
                <a:solidFill>
                  <a:srgbClr val="FFFF00"/>
                </a:solidFill>
              </a:rPr>
              <a:t>force will be constant</a:t>
            </a:r>
            <a:r>
              <a:rPr lang="en-US" altLang="en-US" sz="2400" b="1" dirty="0">
                <a:solidFill>
                  <a:srgbClr val="FFFF00"/>
                </a:solidFill>
              </a:rPr>
              <a:t>.</a:t>
            </a:r>
          </a:p>
          <a:p>
            <a:pPr>
              <a:defRPr/>
            </a:pPr>
            <a:endParaRPr lang="en-US" altLang="en-US" sz="2800" dirty="0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246438" y="4572000"/>
            <a:ext cx="184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29709" name="Object 13"/>
          <p:cNvGraphicFramePr>
            <a:graphicFrameLocks noChangeAspect="1"/>
          </p:cNvGraphicFramePr>
          <p:nvPr/>
        </p:nvGraphicFramePr>
        <p:xfrm>
          <a:off x="1114425" y="4605338"/>
          <a:ext cx="1989138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71252" imgH="228501" progId="Equation.BREE4">
                  <p:embed/>
                </p:oleObj>
              </mc:Choice>
              <mc:Fallback>
                <p:oleObj name="Equation" r:id="rId2" imgW="571252" imgH="228501" progId="Equation.BREE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5" y="4605338"/>
                        <a:ext cx="1989138" cy="795337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710" name="Picture 1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425" y="4000500"/>
            <a:ext cx="4864100" cy="203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3854450" y="4868242"/>
            <a:ext cx="1633728" cy="405433"/>
            <a:chOff x="1365504" y="5897831"/>
            <a:chExt cx="1633728" cy="405433"/>
          </a:xfrm>
        </p:grpSpPr>
        <p:sp>
          <p:nvSpPr>
            <p:cNvPr id="2" name="Rectangle 1"/>
            <p:cNvSpPr/>
            <p:nvPr/>
          </p:nvSpPr>
          <p:spPr bwMode="auto">
            <a:xfrm>
              <a:off x="1365504" y="5925312"/>
              <a:ext cx="1633728" cy="37795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  <p:grpSp>
          <p:nvGrpSpPr>
            <p:cNvPr id="7" name="Group 18"/>
            <p:cNvGrpSpPr>
              <a:grpSpLocks noChangeAspect="1"/>
            </p:cNvGrpSpPr>
            <p:nvPr/>
          </p:nvGrpSpPr>
          <p:grpSpPr bwMode="auto">
            <a:xfrm>
              <a:off x="1414272" y="5897831"/>
              <a:ext cx="1524890" cy="321553"/>
              <a:chOff x="4250" y="2930"/>
              <a:chExt cx="1380" cy="291"/>
            </a:xfrm>
          </p:grpSpPr>
          <p:sp>
            <p:nvSpPr>
              <p:cNvPr id="11" name="Oval 11"/>
              <p:cNvSpPr>
                <a:spLocks noChangeAspect="1" noChangeArrowheads="1"/>
              </p:cNvSpPr>
              <p:nvPr/>
            </p:nvSpPr>
            <p:spPr bwMode="auto">
              <a:xfrm>
                <a:off x="4250" y="3048"/>
                <a:ext cx="86" cy="86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" name="Line 13"/>
              <p:cNvSpPr>
                <a:spLocks noChangeShapeType="1"/>
              </p:cNvSpPr>
              <p:nvPr/>
            </p:nvSpPr>
            <p:spPr bwMode="auto">
              <a:xfrm>
                <a:off x="4341" y="3098"/>
                <a:ext cx="89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213" y="2930"/>
                    <a:ext cx="417" cy="29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>
                      <a:defRPr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en-US" sz="2400" i="1" dirty="0" smtClean="0">
                                  <a:solidFill>
                                    <a:srgbClr val="FFC000"/>
                                  </a:solidFill>
                                  <a:effectLst>
                                    <a:outerShdw blurRad="38100" dist="38100" dir="2700000" algn="tl">
                                      <a:srgbClr val="000000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sz="2400" i="1" dirty="0">
                                  <a:solidFill>
                                    <a:srgbClr val="FFC000"/>
                                  </a:solidFill>
                                  <a:effectLst>
                                    <a:outerShdw blurRad="38100" dist="38100" dir="2700000" algn="tl">
                                      <a:srgbClr val="000000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r>
                                <m:rPr>
                                  <m:nor/>
                                </m:rPr>
                                <a:rPr lang="en-US" altLang="en-US" sz="2400" dirty="0">
                                  <a:solidFill>
                                    <a:srgbClr val="FFC000"/>
                                  </a:solidFill>
                                  <a:effectLst>
                                    <a:outerShdw blurRad="38100" dist="38100" dir="2700000" algn="tl">
                                      <a:srgbClr val="000000"/>
                                    </a:outerShdw>
                                  </a:effectLst>
                                </a:rPr>
                                <m:t> </m:t>
                              </m:r>
                            </m:e>
                            <m:sub>
                              <m:r>
                                <a:rPr lang="en-US" altLang="en-US" sz="2400" b="1" i="1" dirty="0" smtClean="0">
                                  <a:solidFill>
                                    <a:srgbClr val="FFC000"/>
                                  </a:solidFill>
                                  <a:effectLst>
                                    <a:outerShdw blurRad="38100" dist="38100" dir="2700000" algn="tl">
                                      <a:srgbClr val="000000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sub>
                          </m:sSub>
                        </m:oMath>
                      </m:oMathPara>
                    </a14:m>
                    <a:endParaRPr lang="en-US" altLang="en-US" sz="2400" dirty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</mc:Choice>
            <mc:Fallback xmlns="">
              <p:sp>
                <p:nvSpPr>
                  <p:cNvPr id="10" name="Text Box 1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5213" y="2930"/>
                    <a:ext cx="417" cy="291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 l="-5333" r="-24000" b="-52830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85185E-6 C 0.03959 -0.05347 0.09931 -0.0868 0.1658 -0.0868 C 0.23195 -0.0868 0.29167 -0.05347 0.3316 -1.85185E-6 C 0.29167 0.05301 0.23195 0.08704 0.1658 0.08704 C 0.09931 0.08704 0.03959 0.05301 -3.88889E-6 -1.85185E-6 Z " pathEditMode="relative" rAng="0" ptsTypes="AAAAA">
                                      <p:cBhvr>
                                        <p:cTn id="35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8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What is an Electric Field?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An electric field is a force field.</a:t>
            </a:r>
          </a:p>
          <a:p>
            <a:pPr>
              <a:defRPr/>
            </a:pPr>
            <a:r>
              <a:rPr lang="en-US" altLang="en-US" dirty="0"/>
              <a:t>An electric field is a vector quantity.</a:t>
            </a:r>
          </a:p>
          <a:p>
            <a:pPr>
              <a:defRPr/>
            </a:pPr>
            <a:r>
              <a:rPr lang="en-US" altLang="en-US" dirty="0"/>
              <a:t>An electric field provides the direction that a positive test charge will move if placed in the field.</a:t>
            </a:r>
          </a:p>
          <a:p>
            <a:pPr>
              <a:defRPr/>
            </a:pPr>
            <a:r>
              <a:rPr lang="en-US" altLang="en-US" dirty="0"/>
              <a:t>An electric field is composed of a series of imaginary lines of force.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000"/>
              <a:t>Force and Electric Field Strength vs. Distance</a:t>
            </a:r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685636"/>
            <a:ext cx="7772400" cy="573088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sz="2800"/>
              <a:t>	</a:t>
            </a:r>
            <a:r>
              <a:rPr lang="en-US" altLang="en-US" sz="2800" b="1" u="sng"/>
              <a:t>Point Charge</a:t>
            </a:r>
            <a:r>
              <a:rPr lang="en-US" altLang="en-US" sz="2800" b="1"/>
              <a:t>			</a:t>
            </a:r>
            <a:r>
              <a:rPr lang="en-US" altLang="en-US" sz="2800" b="1" u="sng"/>
              <a:t>Parallel Plate</a:t>
            </a:r>
          </a:p>
        </p:txBody>
      </p:sp>
      <p:grpSp>
        <p:nvGrpSpPr>
          <p:cNvPr id="33829" name="Group 37"/>
          <p:cNvGrpSpPr>
            <a:grpSpLocks/>
          </p:cNvGrpSpPr>
          <p:nvPr/>
        </p:nvGrpSpPr>
        <p:grpSpPr bwMode="auto">
          <a:xfrm>
            <a:off x="1301750" y="2667437"/>
            <a:ext cx="1755775" cy="1808162"/>
            <a:chOff x="820" y="1721"/>
            <a:chExt cx="1106" cy="1139"/>
          </a:xfrm>
        </p:grpSpPr>
        <p:sp>
          <p:nvSpPr>
            <p:cNvPr id="33803" name="Text Box 11"/>
            <p:cNvSpPr txBox="1">
              <a:spLocks noChangeArrowheads="1"/>
            </p:cNvSpPr>
            <p:nvPr/>
          </p:nvSpPr>
          <p:spPr bwMode="auto">
            <a:xfrm>
              <a:off x="1159" y="2619"/>
              <a:ext cx="523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/>
            <a:lstStyle/>
            <a:p>
              <a:pPr>
                <a:defRPr/>
              </a:pPr>
              <a:r>
                <a:rPr lang="en-US" altLang="en-US" sz="1600">
                  <a:solidFill>
                    <a:schemeClr val="tx2"/>
                  </a:solidFill>
                  <a:latin typeface="Arial" pitchFamily="34" charset="0"/>
                </a:rPr>
                <a:t>Distance</a:t>
              </a:r>
              <a:endParaRPr lang="en-US" altLang="en-US" sz="1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3804" name="Line 12"/>
            <p:cNvSpPr>
              <a:spLocks noChangeShapeType="1"/>
            </p:cNvSpPr>
            <p:nvPr/>
          </p:nvSpPr>
          <p:spPr bwMode="auto">
            <a:xfrm flipH="1">
              <a:off x="982" y="1721"/>
              <a:ext cx="0" cy="887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805" name="Line 13"/>
            <p:cNvSpPr>
              <a:spLocks noChangeShapeType="1"/>
            </p:cNvSpPr>
            <p:nvPr/>
          </p:nvSpPr>
          <p:spPr bwMode="auto">
            <a:xfrm>
              <a:off x="982" y="2608"/>
              <a:ext cx="94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507" name="WordArt 14"/>
            <p:cNvSpPr>
              <a:spLocks noChangeAspect="1" noChangeArrowheads="1" noChangeShapeType="1" noTextEdit="1"/>
            </p:cNvSpPr>
            <p:nvPr/>
          </p:nvSpPr>
          <p:spPr bwMode="auto">
            <a:xfrm rot="-5400000">
              <a:off x="697" y="2118"/>
              <a:ext cx="353" cy="10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1200" kern="1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Force</a:t>
              </a:r>
            </a:p>
          </p:txBody>
        </p:sp>
      </p:grpSp>
      <p:sp>
        <p:nvSpPr>
          <p:cNvPr id="33814" name="Arc 22"/>
          <p:cNvSpPr>
            <a:spLocks/>
          </p:cNvSpPr>
          <p:nvPr/>
        </p:nvSpPr>
        <p:spPr bwMode="auto">
          <a:xfrm flipH="1" flipV="1">
            <a:off x="1697038" y="3011924"/>
            <a:ext cx="914400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3822" name="Group 30"/>
          <p:cNvGrpSpPr>
            <a:grpSpLocks/>
          </p:cNvGrpSpPr>
          <p:nvPr/>
        </p:nvGrpSpPr>
        <p:grpSpPr bwMode="auto">
          <a:xfrm>
            <a:off x="5359400" y="4998170"/>
            <a:ext cx="1844675" cy="1808162"/>
            <a:chOff x="768" y="2936"/>
            <a:chExt cx="1162" cy="1139"/>
          </a:xfrm>
        </p:grpSpPr>
        <p:sp>
          <p:nvSpPr>
            <p:cNvPr id="33817" name="Text Box 25"/>
            <p:cNvSpPr txBox="1">
              <a:spLocks noChangeArrowheads="1"/>
            </p:cNvSpPr>
            <p:nvPr/>
          </p:nvSpPr>
          <p:spPr bwMode="auto">
            <a:xfrm>
              <a:off x="1163" y="3834"/>
              <a:ext cx="523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/>
            <a:lstStyle/>
            <a:p>
              <a:pPr>
                <a:defRPr/>
              </a:pPr>
              <a:r>
                <a:rPr lang="en-US" altLang="en-US" sz="1600">
                  <a:solidFill>
                    <a:schemeClr val="tx2"/>
                  </a:solidFill>
                  <a:latin typeface="Arial" pitchFamily="34" charset="0"/>
                </a:rPr>
                <a:t>Distance</a:t>
              </a:r>
              <a:endParaRPr lang="en-US" altLang="en-US" sz="1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3818" name="Line 26"/>
            <p:cNvSpPr>
              <a:spLocks noChangeShapeType="1"/>
            </p:cNvSpPr>
            <p:nvPr/>
          </p:nvSpPr>
          <p:spPr bwMode="auto">
            <a:xfrm flipH="1">
              <a:off x="986" y="2936"/>
              <a:ext cx="0" cy="887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819" name="Line 27"/>
            <p:cNvSpPr>
              <a:spLocks noChangeShapeType="1"/>
            </p:cNvSpPr>
            <p:nvPr/>
          </p:nvSpPr>
          <p:spPr bwMode="auto">
            <a:xfrm>
              <a:off x="986" y="3823"/>
              <a:ext cx="94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503" name="WordArt 28"/>
            <p:cNvSpPr>
              <a:spLocks noChangeAspect="1" noChangeArrowheads="1" noChangeShapeType="1" noTextEdit="1"/>
            </p:cNvSpPr>
            <p:nvPr/>
          </p:nvSpPr>
          <p:spPr bwMode="auto">
            <a:xfrm rot="-5400000">
              <a:off x="408" y="3306"/>
              <a:ext cx="884" cy="16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1200" kern="1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E-Field Intensity</a:t>
              </a:r>
            </a:p>
          </p:txBody>
        </p:sp>
      </p:grpSp>
      <p:sp>
        <p:nvSpPr>
          <p:cNvPr id="33821" name="Arc 29"/>
          <p:cNvSpPr>
            <a:spLocks/>
          </p:cNvSpPr>
          <p:nvPr/>
        </p:nvSpPr>
        <p:spPr bwMode="auto">
          <a:xfrm flipH="1" flipV="1">
            <a:off x="1660525" y="5314082"/>
            <a:ext cx="914400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3823" name="Group 31"/>
          <p:cNvGrpSpPr>
            <a:grpSpLocks/>
          </p:cNvGrpSpPr>
          <p:nvPr/>
        </p:nvGrpSpPr>
        <p:grpSpPr bwMode="auto">
          <a:xfrm>
            <a:off x="1171575" y="4993407"/>
            <a:ext cx="1844675" cy="1808163"/>
            <a:chOff x="768" y="2936"/>
            <a:chExt cx="1162" cy="1139"/>
          </a:xfrm>
        </p:grpSpPr>
        <p:sp>
          <p:nvSpPr>
            <p:cNvPr id="33824" name="Text Box 32"/>
            <p:cNvSpPr txBox="1">
              <a:spLocks noChangeArrowheads="1"/>
            </p:cNvSpPr>
            <p:nvPr/>
          </p:nvSpPr>
          <p:spPr bwMode="auto">
            <a:xfrm>
              <a:off x="1163" y="3834"/>
              <a:ext cx="523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/>
            <a:lstStyle/>
            <a:p>
              <a:pPr>
                <a:defRPr/>
              </a:pPr>
              <a:r>
                <a:rPr lang="en-US" altLang="en-US" sz="1600">
                  <a:solidFill>
                    <a:schemeClr val="tx2"/>
                  </a:solidFill>
                  <a:latin typeface="Arial" pitchFamily="34" charset="0"/>
                </a:rPr>
                <a:t>Distance</a:t>
              </a:r>
              <a:endParaRPr lang="en-US" altLang="en-US" sz="1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3825" name="Line 33"/>
            <p:cNvSpPr>
              <a:spLocks noChangeShapeType="1"/>
            </p:cNvSpPr>
            <p:nvPr/>
          </p:nvSpPr>
          <p:spPr bwMode="auto">
            <a:xfrm flipH="1">
              <a:off x="986" y="2936"/>
              <a:ext cx="0" cy="887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826" name="Line 34"/>
            <p:cNvSpPr>
              <a:spLocks noChangeShapeType="1"/>
            </p:cNvSpPr>
            <p:nvPr/>
          </p:nvSpPr>
          <p:spPr bwMode="auto">
            <a:xfrm>
              <a:off x="986" y="3823"/>
              <a:ext cx="94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499" name="WordArt 35"/>
            <p:cNvSpPr>
              <a:spLocks noChangeAspect="1" noChangeArrowheads="1" noChangeShapeType="1" noTextEdit="1"/>
            </p:cNvSpPr>
            <p:nvPr/>
          </p:nvSpPr>
          <p:spPr bwMode="auto">
            <a:xfrm rot="-5400000">
              <a:off x="408" y="3306"/>
              <a:ext cx="884" cy="16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1200" kern="1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E-Field Intensity</a:t>
              </a:r>
            </a:p>
          </p:txBody>
        </p:sp>
      </p:grpSp>
      <p:sp>
        <p:nvSpPr>
          <p:cNvPr id="33828" name="Line 36"/>
          <p:cNvSpPr>
            <a:spLocks noChangeShapeType="1"/>
          </p:cNvSpPr>
          <p:nvPr/>
        </p:nvSpPr>
        <p:spPr bwMode="auto">
          <a:xfrm>
            <a:off x="5864225" y="5375995"/>
            <a:ext cx="1262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3830" name="Group 38"/>
          <p:cNvGrpSpPr>
            <a:grpSpLocks/>
          </p:cNvGrpSpPr>
          <p:nvPr/>
        </p:nvGrpSpPr>
        <p:grpSpPr bwMode="auto">
          <a:xfrm>
            <a:off x="5487988" y="2703949"/>
            <a:ext cx="1755775" cy="1808163"/>
            <a:chOff x="820" y="1721"/>
            <a:chExt cx="1106" cy="1139"/>
          </a:xfrm>
        </p:grpSpPr>
        <p:sp>
          <p:nvSpPr>
            <p:cNvPr id="33831" name="Text Box 39"/>
            <p:cNvSpPr txBox="1">
              <a:spLocks noChangeArrowheads="1"/>
            </p:cNvSpPr>
            <p:nvPr/>
          </p:nvSpPr>
          <p:spPr bwMode="auto">
            <a:xfrm>
              <a:off x="1159" y="2619"/>
              <a:ext cx="523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/>
            <a:lstStyle/>
            <a:p>
              <a:pPr>
                <a:defRPr/>
              </a:pPr>
              <a:r>
                <a:rPr lang="en-US" altLang="en-US" sz="1600">
                  <a:solidFill>
                    <a:schemeClr val="tx2"/>
                  </a:solidFill>
                  <a:latin typeface="Arial" pitchFamily="34" charset="0"/>
                </a:rPr>
                <a:t>Distance</a:t>
              </a:r>
              <a:endParaRPr lang="en-US" altLang="en-US" sz="1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3832" name="Line 40"/>
            <p:cNvSpPr>
              <a:spLocks noChangeShapeType="1"/>
            </p:cNvSpPr>
            <p:nvPr/>
          </p:nvSpPr>
          <p:spPr bwMode="auto">
            <a:xfrm flipH="1">
              <a:off x="982" y="1721"/>
              <a:ext cx="0" cy="887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833" name="Line 41"/>
            <p:cNvSpPr>
              <a:spLocks noChangeShapeType="1"/>
            </p:cNvSpPr>
            <p:nvPr/>
          </p:nvSpPr>
          <p:spPr bwMode="auto">
            <a:xfrm>
              <a:off x="982" y="2608"/>
              <a:ext cx="94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495" name="WordArt 42"/>
            <p:cNvSpPr>
              <a:spLocks noChangeAspect="1" noChangeArrowheads="1" noChangeShapeType="1" noTextEdit="1"/>
            </p:cNvSpPr>
            <p:nvPr/>
          </p:nvSpPr>
          <p:spPr bwMode="auto">
            <a:xfrm rot="-5400000">
              <a:off x="697" y="2118"/>
              <a:ext cx="353" cy="10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1200" kern="1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Force</a:t>
              </a:r>
            </a:p>
          </p:txBody>
        </p:sp>
      </p:grpSp>
      <p:sp>
        <p:nvSpPr>
          <p:cNvPr id="33835" name="Line 43"/>
          <p:cNvSpPr>
            <a:spLocks noChangeShapeType="1"/>
          </p:cNvSpPr>
          <p:nvPr/>
        </p:nvSpPr>
        <p:spPr bwMode="auto">
          <a:xfrm>
            <a:off x="5886450" y="3005574"/>
            <a:ext cx="1262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ject 21">
                <a:extLst>
                  <a:ext uri="{FF2B5EF4-FFF2-40B4-BE49-F238E27FC236}">
                    <a16:creationId xmlns:a16="http://schemas.microsoft.com/office/drawing/2014/main" id="{A3CB322A-A19F-4C59-A766-3020BADE6EEA}"/>
                  </a:ext>
                </a:extLst>
              </p:cNvPr>
              <p:cNvSpPr txBox="1"/>
              <p:nvPr/>
            </p:nvSpPr>
            <p:spPr bwMode="auto">
              <a:xfrm>
                <a:off x="2733674" y="5168827"/>
                <a:ext cx="1401301" cy="9144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𝑘𝑞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b="0" dirty="0"/>
              </a:p>
            </p:txBody>
          </p:sp>
        </mc:Choice>
        <mc:Fallback xmlns="">
          <p:sp>
            <p:nvSpPr>
              <p:cNvPr id="28" name="Object 21">
                <a:extLst>
                  <a:ext uri="{FF2B5EF4-FFF2-40B4-BE49-F238E27FC236}">
                    <a16:creationId xmlns:a16="http://schemas.microsoft.com/office/drawing/2014/main" id="{A3CB322A-A19F-4C59-A766-3020BADE6E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33674" y="5168827"/>
                <a:ext cx="1401301" cy="9144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ject 21">
                <a:extLst>
                  <a:ext uri="{FF2B5EF4-FFF2-40B4-BE49-F238E27FC236}">
                    <a16:creationId xmlns:a16="http://schemas.microsoft.com/office/drawing/2014/main" id="{DBC42E85-65A8-4F35-A580-119902293E3B}"/>
                  </a:ext>
                </a:extLst>
              </p:cNvPr>
              <p:cNvSpPr txBox="1"/>
              <p:nvPr/>
            </p:nvSpPr>
            <p:spPr bwMode="auto">
              <a:xfrm>
                <a:off x="2656769" y="2785706"/>
                <a:ext cx="1727520" cy="9144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𝑘𝑞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b="0" dirty="0"/>
              </a:p>
            </p:txBody>
          </p:sp>
        </mc:Choice>
        <mc:Fallback xmlns="">
          <p:sp>
            <p:nvSpPr>
              <p:cNvPr id="29" name="Object 21">
                <a:extLst>
                  <a:ext uri="{FF2B5EF4-FFF2-40B4-BE49-F238E27FC236}">
                    <a16:creationId xmlns:a16="http://schemas.microsoft.com/office/drawing/2014/main" id="{DBC42E85-65A8-4F35-A580-119902293E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56769" y="2785706"/>
                <a:ext cx="1727520" cy="9144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ject 21">
                <a:extLst>
                  <a:ext uri="{FF2B5EF4-FFF2-40B4-BE49-F238E27FC236}">
                    <a16:creationId xmlns:a16="http://schemas.microsoft.com/office/drawing/2014/main" id="{3C006E43-DD36-4001-9A16-6481255805C3}"/>
                  </a:ext>
                </a:extLst>
              </p:cNvPr>
              <p:cNvSpPr txBox="1"/>
              <p:nvPr/>
            </p:nvSpPr>
            <p:spPr bwMode="auto">
              <a:xfrm>
                <a:off x="7361799" y="5153526"/>
                <a:ext cx="1401301" cy="988653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b="0" dirty="0"/>
              </a:p>
            </p:txBody>
          </p:sp>
        </mc:Choice>
        <mc:Fallback xmlns="">
          <p:sp>
            <p:nvSpPr>
              <p:cNvPr id="30" name="Object 21">
                <a:extLst>
                  <a:ext uri="{FF2B5EF4-FFF2-40B4-BE49-F238E27FC236}">
                    <a16:creationId xmlns:a16="http://schemas.microsoft.com/office/drawing/2014/main" id="{3C006E43-DD36-4001-9A16-6481255805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61799" y="5153526"/>
                <a:ext cx="1401301" cy="9886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ject 21">
                <a:extLst>
                  <a:ext uri="{FF2B5EF4-FFF2-40B4-BE49-F238E27FC236}">
                    <a16:creationId xmlns:a16="http://schemas.microsoft.com/office/drawing/2014/main" id="{2A32C31E-C223-4398-AB0A-7534D196A3C4}"/>
                  </a:ext>
                </a:extLst>
              </p:cNvPr>
              <p:cNvSpPr txBox="1"/>
              <p:nvPr/>
            </p:nvSpPr>
            <p:spPr bwMode="auto">
              <a:xfrm>
                <a:off x="7361799" y="3125609"/>
                <a:ext cx="1579001" cy="537984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8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28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US" sz="2800" b="0" dirty="0"/>
              </a:p>
            </p:txBody>
          </p:sp>
        </mc:Choice>
        <mc:Fallback xmlns="">
          <p:sp>
            <p:nvSpPr>
              <p:cNvPr id="31" name="Object 21">
                <a:extLst>
                  <a:ext uri="{FF2B5EF4-FFF2-40B4-BE49-F238E27FC236}">
                    <a16:creationId xmlns:a16="http://schemas.microsoft.com/office/drawing/2014/main" id="{2A32C31E-C223-4398-AB0A-7534D196A3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61799" y="3125609"/>
                <a:ext cx="1579001" cy="5379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3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3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36600" y="419100"/>
            <a:ext cx="8010525" cy="11049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Example (Millikan Oil Drop Exp.)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79425" y="2206625"/>
            <a:ext cx="8137525" cy="406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76313" indent="-457200">
              <a:defRPr sz="4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547813" indent="-457200">
              <a:defRPr sz="4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2119313" indent="-457200">
              <a:defRPr sz="4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690813" indent="-457200">
              <a:defRPr sz="4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148013" indent="-4572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605213" indent="-4572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062413" indent="-4572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519613" indent="-4572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0"/>
              <a:t>An oil drop is negatively charged and weighs 8.5 x</a:t>
            </a:r>
            <a:r>
              <a:rPr lang="en-US" altLang="en-US" sz="600" b="0"/>
              <a:t> </a:t>
            </a:r>
            <a:r>
              <a:rPr lang="en-US" altLang="en-US" sz="2400" b="0"/>
              <a:t> 10</a:t>
            </a:r>
            <a:r>
              <a:rPr lang="en-US" altLang="en-US" sz="2400" b="0" baseline="30000"/>
              <a:t>-14</a:t>
            </a:r>
            <a:r>
              <a:rPr lang="en-US" altLang="en-US" sz="2400" b="0"/>
              <a:t> N. The drop is suspended in an electric field intensity of 5.3 x 10</a:t>
            </a:r>
            <a:r>
              <a:rPr lang="en-US" altLang="en-US" sz="2400" b="0" baseline="30000"/>
              <a:t>1</a:t>
            </a:r>
            <a:r>
              <a:rPr lang="en-US" altLang="en-US" sz="2400" b="0"/>
              <a:t> N/C.</a:t>
            </a:r>
          </a:p>
          <a:p>
            <a:pPr eaLnBrk="1" hangingPunct="1"/>
            <a:endParaRPr lang="en-US" altLang="en-US" sz="1200" b="0"/>
          </a:p>
          <a:p>
            <a:pPr eaLnBrk="1" hangingPunct="1"/>
            <a:r>
              <a:rPr lang="en-US" altLang="en-US" sz="2400" b="0"/>
              <a:t>What is the charge on the drop?</a:t>
            </a:r>
          </a:p>
          <a:p>
            <a:pPr eaLnBrk="1" hangingPunct="1"/>
            <a:endParaRPr lang="en-US" altLang="en-US" sz="1200" b="0"/>
          </a:p>
          <a:p>
            <a:pPr eaLnBrk="1" hangingPunct="1"/>
            <a:r>
              <a:rPr lang="en-US" altLang="en-US" sz="2400" b="0"/>
              <a:t>	Since F</a:t>
            </a:r>
            <a:r>
              <a:rPr lang="en-US" altLang="en-US" sz="2400" b="0" baseline="-25000"/>
              <a:t>net</a:t>
            </a:r>
            <a:r>
              <a:rPr lang="en-US" altLang="en-US" sz="2400" b="0"/>
              <a:t> = 0N, F</a:t>
            </a:r>
            <a:r>
              <a:rPr lang="en-US" altLang="en-US" sz="2400" b="0" baseline="-25000"/>
              <a:t>e</a:t>
            </a:r>
            <a:r>
              <a:rPr lang="en-US" altLang="en-US" sz="2400" b="0"/>
              <a:t> = F</a:t>
            </a:r>
            <a:r>
              <a:rPr lang="en-US" altLang="en-US" sz="2400" b="0" baseline="-25000"/>
              <a:t>g</a:t>
            </a:r>
            <a:endParaRPr lang="en-US" altLang="en-US" sz="2400" b="0"/>
          </a:p>
          <a:p>
            <a:pPr eaLnBrk="1" hangingPunct="1"/>
            <a:r>
              <a:rPr lang="en-US" altLang="en-US" sz="2400" b="0"/>
              <a:t>	</a:t>
            </a:r>
            <a:r>
              <a:rPr lang="en-US" altLang="en-US" sz="2400"/>
              <a:t>E</a:t>
            </a:r>
            <a:r>
              <a:rPr lang="en-US" altLang="en-US" sz="2400" b="0"/>
              <a:t>q = mg</a:t>
            </a:r>
          </a:p>
          <a:p>
            <a:pPr eaLnBrk="1" hangingPunct="1"/>
            <a:r>
              <a:rPr lang="en-US" altLang="en-US" sz="2400" b="0"/>
              <a:t>	q = mg/</a:t>
            </a:r>
            <a:r>
              <a:rPr lang="en-US" altLang="en-US" sz="2400"/>
              <a:t>E = F</a:t>
            </a:r>
            <a:r>
              <a:rPr lang="en-US" altLang="en-US" sz="2400" baseline="-25000"/>
              <a:t>g</a:t>
            </a:r>
            <a:r>
              <a:rPr lang="en-US" altLang="en-US" sz="2400"/>
              <a:t>/E </a:t>
            </a:r>
          </a:p>
          <a:p>
            <a:pPr eaLnBrk="1" hangingPunct="1"/>
            <a:r>
              <a:rPr lang="en-US" altLang="en-US" sz="2400"/>
              <a:t>	q = 8.5 x 10</a:t>
            </a:r>
            <a:r>
              <a:rPr lang="en-US" altLang="en-US" sz="2400" baseline="30000"/>
              <a:t>-14</a:t>
            </a:r>
            <a:r>
              <a:rPr lang="en-US" altLang="en-US" sz="2400"/>
              <a:t> N/53 N/C</a:t>
            </a:r>
          </a:p>
          <a:p>
            <a:pPr eaLnBrk="1" hangingPunct="1"/>
            <a:r>
              <a:rPr lang="en-US" altLang="en-US" sz="2400"/>
              <a:t>	q = 1.6 x </a:t>
            </a:r>
            <a:r>
              <a:rPr lang="en-US" altLang="en-US" sz="2400" b="0"/>
              <a:t>10</a:t>
            </a:r>
            <a:r>
              <a:rPr lang="en-US" altLang="en-US" sz="2400" b="0" baseline="30000"/>
              <a:t>-15</a:t>
            </a:r>
            <a:r>
              <a:rPr lang="en-US" altLang="en-US" sz="2400" b="0"/>
              <a:t>C</a:t>
            </a:r>
          </a:p>
          <a:p>
            <a:pPr eaLnBrk="1" hangingPunct="1"/>
            <a:endParaRPr lang="en-US" altLang="en-US" sz="800" b="0"/>
          </a:p>
          <a:p>
            <a:pPr eaLnBrk="1" hangingPunct="1"/>
            <a:r>
              <a:rPr lang="en-US" altLang="en-US" sz="2400" b="0"/>
              <a:t>How many electrons is that?</a:t>
            </a:r>
          </a:p>
          <a:p>
            <a:pPr eaLnBrk="1" hangingPunct="1"/>
            <a:r>
              <a:rPr lang="en-US" altLang="en-US" sz="2400" b="0"/>
              <a:t>	~10,000 electrons</a:t>
            </a:r>
          </a:p>
        </p:txBody>
      </p:sp>
      <p:grpSp>
        <p:nvGrpSpPr>
          <p:cNvPr id="10272" name="Group 32"/>
          <p:cNvGrpSpPr>
            <a:grpSpLocks/>
          </p:cNvGrpSpPr>
          <p:nvPr/>
        </p:nvGrpSpPr>
        <p:grpSpPr bwMode="auto">
          <a:xfrm>
            <a:off x="6330950" y="3286125"/>
            <a:ext cx="2286000" cy="3048000"/>
            <a:chOff x="3988" y="1934"/>
            <a:chExt cx="1440" cy="1920"/>
          </a:xfrm>
        </p:grpSpPr>
        <p:sp>
          <p:nvSpPr>
            <p:cNvPr id="10257" name="Line 17"/>
            <p:cNvSpPr>
              <a:spLocks noChangeShapeType="1"/>
            </p:cNvSpPr>
            <p:nvPr/>
          </p:nvSpPr>
          <p:spPr bwMode="auto">
            <a:xfrm>
              <a:off x="3988" y="1934"/>
              <a:ext cx="0" cy="19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58" name="Line 18"/>
            <p:cNvSpPr>
              <a:spLocks noChangeShapeType="1"/>
            </p:cNvSpPr>
            <p:nvPr/>
          </p:nvSpPr>
          <p:spPr bwMode="auto">
            <a:xfrm>
              <a:off x="4468" y="1934"/>
              <a:ext cx="0" cy="19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59" name="Line 19"/>
            <p:cNvSpPr>
              <a:spLocks noChangeShapeType="1"/>
            </p:cNvSpPr>
            <p:nvPr/>
          </p:nvSpPr>
          <p:spPr bwMode="auto">
            <a:xfrm>
              <a:off x="4948" y="1934"/>
              <a:ext cx="0" cy="19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60" name="Line 20"/>
            <p:cNvSpPr>
              <a:spLocks noChangeShapeType="1"/>
            </p:cNvSpPr>
            <p:nvPr/>
          </p:nvSpPr>
          <p:spPr bwMode="auto">
            <a:xfrm>
              <a:off x="5428" y="1934"/>
              <a:ext cx="0" cy="19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7321550" y="5940425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E</a:t>
            </a:r>
          </a:p>
        </p:txBody>
      </p:sp>
      <p:sp>
        <p:nvSpPr>
          <p:cNvPr id="10264" name="Oval 24"/>
          <p:cNvSpPr>
            <a:spLocks noChangeArrowheads="1"/>
          </p:cNvSpPr>
          <p:nvPr/>
        </p:nvSpPr>
        <p:spPr bwMode="auto">
          <a:xfrm>
            <a:off x="7270750" y="4524375"/>
            <a:ext cx="304800" cy="304800"/>
          </a:xfrm>
          <a:prstGeom prst="ellipse">
            <a:avLst/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137160" anchor="ctr"/>
          <a:lstStyle/>
          <a:p>
            <a:pPr algn="ctr">
              <a:defRPr/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</a:p>
        </p:txBody>
      </p:sp>
      <p:grpSp>
        <p:nvGrpSpPr>
          <p:cNvPr id="10274" name="Group 34"/>
          <p:cNvGrpSpPr>
            <a:grpSpLocks/>
          </p:cNvGrpSpPr>
          <p:nvPr/>
        </p:nvGrpSpPr>
        <p:grpSpPr bwMode="auto">
          <a:xfrm>
            <a:off x="7021513" y="3324225"/>
            <a:ext cx="901700" cy="952500"/>
            <a:chOff x="4455" y="1958"/>
            <a:chExt cx="568" cy="600"/>
          </a:xfrm>
        </p:grpSpPr>
        <p:sp>
          <p:nvSpPr>
            <p:cNvPr id="10266" name="AutoShape 26"/>
            <p:cNvSpPr>
              <a:spLocks noChangeArrowheads="1"/>
            </p:cNvSpPr>
            <p:nvPr/>
          </p:nvSpPr>
          <p:spPr bwMode="auto">
            <a:xfrm rot="-10775630">
              <a:off x="4684" y="2222"/>
              <a:ext cx="48" cy="336"/>
            </a:xfrm>
            <a:prstGeom prst="downArrow">
              <a:avLst>
                <a:gd name="adj1" fmla="val 50000"/>
                <a:gd name="adj2" fmla="val 17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519" name="Text Box 27"/>
            <p:cNvSpPr txBox="1">
              <a:spLocks noChangeArrowheads="1"/>
            </p:cNvSpPr>
            <p:nvPr/>
          </p:nvSpPr>
          <p:spPr bwMode="auto">
            <a:xfrm>
              <a:off x="4455" y="1958"/>
              <a:ext cx="5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F</a:t>
              </a:r>
              <a:r>
                <a:rPr lang="en-US" altLang="en-US" sz="1800" baseline="-25000"/>
                <a:t>e</a:t>
              </a:r>
              <a:r>
                <a:rPr lang="en-US" altLang="en-US" sz="1800" b="0"/>
                <a:t> = </a:t>
              </a:r>
              <a:r>
                <a:rPr lang="en-US" altLang="en-US" sz="1800"/>
                <a:t>E</a:t>
              </a:r>
              <a:r>
                <a:rPr lang="en-US" altLang="en-US" sz="1800" b="0"/>
                <a:t>q</a:t>
              </a:r>
              <a:endParaRPr lang="en-US" altLang="en-US" sz="1800"/>
            </a:p>
          </p:txBody>
        </p:sp>
      </p:grpSp>
      <p:grpSp>
        <p:nvGrpSpPr>
          <p:cNvPr id="10275" name="Group 35"/>
          <p:cNvGrpSpPr>
            <a:grpSpLocks/>
          </p:cNvGrpSpPr>
          <p:nvPr/>
        </p:nvGrpSpPr>
        <p:grpSpPr bwMode="auto">
          <a:xfrm>
            <a:off x="7021513" y="5038725"/>
            <a:ext cx="935037" cy="901700"/>
            <a:chOff x="4447" y="3038"/>
            <a:chExt cx="589" cy="568"/>
          </a:xfrm>
        </p:grpSpPr>
        <p:sp>
          <p:nvSpPr>
            <p:cNvPr id="10265" name="AutoShape 25"/>
            <p:cNvSpPr>
              <a:spLocks noChangeArrowheads="1"/>
            </p:cNvSpPr>
            <p:nvPr/>
          </p:nvSpPr>
          <p:spPr bwMode="auto">
            <a:xfrm>
              <a:off x="4684" y="3038"/>
              <a:ext cx="48" cy="336"/>
            </a:xfrm>
            <a:prstGeom prst="downArrow">
              <a:avLst>
                <a:gd name="adj1" fmla="val 50000"/>
                <a:gd name="adj2" fmla="val 17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517" name="Text Box 28"/>
            <p:cNvSpPr txBox="1">
              <a:spLocks noChangeArrowheads="1"/>
            </p:cNvSpPr>
            <p:nvPr/>
          </p:nvSpPr>
          <p:spPr bwMode="auto">
            <a:xfrm>
              <a:off x="4447" y="3375"/>
              <a:ext cx="5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F</a:t>
              </a:r>
              <a:r>
                <a:rPr lang="en-US" altLang="en-US" sz="1800" baseline="-25000"/>
                <a:t>g</a:t>
              </a:r>
              <a:r>
                <a:rPr lang="en-US" altLang="en-US" sz="1800" b="0"/>
                <a:t> = mg</a:t>
              </a:r>
            </a:p>
          </p:txBody>
        </p:sp>
      </p:grpSp>
      <p:grpSp>
        <p:nvGrpSpPr>
          <p:cNvPr id="10279" name="Group 39"/>
          <p:cNvGrpSpPr>
            <a:grpSpLocks/>
          </p:cNvGrpSpPr>
          <p:nvPr/>
        </p:nvGrpSpPr>
        <p:grpSpPr bwMode="auto">
          <a:xfrm>
            <a:off x="6070600" y="3048000"/>
            <a:ext cx="2781300" cy="3505200"/>
            <a:chOff x="3824" y="1920"/>
            <a:chExt cx="1752" cy="2208"/>
          </a:xfrm>
        </p:grpSpPr>
        <p:sp>
          <p:nvSpPr>
            <p:cNvPr id="10276" name="Rectangle 36"/>
            <p:cNvSpPr>
              <a:spLocks noChangeArrowheads="1"/>
            </p:cNvSpPr>
            <p:nvPr/>
          </p:nvSpPr>
          <p:spPr bwMode="auto">
            <a:xfrm>
              <a:off x="3824" y="3992"/>
              <a:ext cx="1752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0" anchor="ctr"/>
            <a:lstStyle/>
            <a:p>
              <a:pPr algn="ctr">
                <a:defRPr/>
              </a:pPr>
              <a:r>
                <a:rPr lang="en-US" altLang="en-US" sz="32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   -   -   -   -   -</a:t>
              </a:r>
            </a:p>
          </p:txBody>
        </p:sp>
        <p:sp>
          <p:nvSpPr>
            <p:cNvPr id="10278" name="Rectangle 38"/>
            <p:cNvSpPr>
              <a:spLocks noChangeArrowheads="1"/>
            </p:cNvSpPr>
            <p:nvPr/>
          </p:nvSpPr>
          <p:spPr bwMode="auto">
            <a:xfrm>
              <a:off x="3824" y="1920"/>
              <a:ext cx="1752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27432" anchor="ctr"/>
            <a:lstStyle/>
            <a:p>
              <a:pPr algn="ctr">
                <a:defRPr/>
              </a:pPr>
              <a:r>
                <a:rPr lang="en-US" altLang="en-US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     +     +     +     +     +</a:t>
              </a:r>
            </a:p>
          </p:txBody>
        </p:sp>
      </p:grp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  <p:bldP spid="1026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100000">
              <a:schemeClr val="tx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17">
            <a:extLst>
              <a:ext uri="{FF2B5EF4-FFF2-40B4-BE49-F238E27FC236}">
                <a16:creationId xmlns:a16="http://schemas.microsoft.com/office/drawing/2014/main" id="{F4AF0BBC-D680-4C72-B653-48966A308DA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760405" y="5134295"/>
            <a:ext cx="505015" cy="505015"/>
            <a:chOff x="135" y="2741"/>
            <a:chExt cx="720" cy="720"/>
          </a:xfrm>
          <a:solidFill>
            <a:schemeClr val="bg1"/>
          </a:solidFill>
        </p:grpSpPr>
        <p:sp>
          <p:nvSpPr>
            <p:cNvPr id="39" name="Oval 8">
              <a:extLst>
                <a:ext uri="{FF2B5EF4-FFF2-40B4-BE49-F238E27FC236}">
                  <a16:creationId xmlns:a16="http://schemas.microsoft.com/office/drawing/2014/main" id="{AB2281CB-46B6-49EB-909E-D7A4CA9BBD3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5" y="2741"/>
              <a:ext cx="720" cy="72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0" name="Text Box 16">
              <a:extLst>
                <a:ext uri="{FF2B5EF4-FFF2-40B4-BE49-F238E27FC236}">
                  <a16:creationId xmlns:a16="http://schemas.microsoft.com/office/drawing/2014/main" id="{80CA604D-143F-4A90-8240-2BFF4DC8A5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" y="2807"/>
              <a:ext cx="384" cy="57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altLang="en-US" sz="2000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</a:t>
              </a:r>
            </a:p>
          </p:txBody>
        </p:sp>
      </p:grpSp>
      <p:grpSp>
        <p:nvGrpSpPr>
          <p:cNvPr id="43" name="Group 17">
            <a:extLst>
              <a:ext uri="{FF2B5EF4-FFF2-40B4-BE49-F238E27FC236}">
                <a16:creationId xmlns:a16="http://schemas.microsoft.com/office/drawing/2014/main" id="{CCC48242-A23C-4F02-BBE5-CF1B8F8666A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074107" y="5118758"/>
            <a:ext cx="505015" cy="505015"/>
            <a:chOff x="135" y="2741"/>
            <a:chExt cx="720" cy="720"/>
          </a:xfrm>
          <a:solidFill>
            <a:schemeClr val="bg1"/>
          </a:solidFill>
        </p:grpSpPr>
        <p:sp>
          <p:nvSpPr>
            <p:cNvPr id="60" name="Oval 8">
              <a:extLst>
                <a:ext uri="{FF2B5EF4-FFF2-40B4-BE49-F238E27FC236}">
                  <a16:creationId xmlns:a16="http://schemas.microsoft.com/office/drawing/2014/main" id="{56BB4C72-44B7-40CC-AECA-E73B1FB7EAF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5" y="2741"/>
              <a:ext cx="720" cy="72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" name="Text Box 16">
              <a:extLst>
                <a:ext uri="{FF2B5EF4-FFF2-40B4-BE49-F238E27FC236}">
                  <a16:creationId xmlns:a16="http://schemas.microsoft.com/office/drawing/2014/main" id="{E0F5B9B4-2282-4730-9B52-B03A576D1B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" y="2807"/>
              <a:ext cx="384" cy="57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altLang="en-US" sz="2000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</a:t>
              </a:r>
            </a:p>
          </p:txBody>
        </p:sp>
      </p:grp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21134"/>
            <a:ext cx="8061960" cy="1104900"/>
          </a:xfrm>
        </p:spPr>
        <p:txBody>
          <a:bodyPr/>
          <a:lstStyle/>
          <a:p>
            <a:pPr>
              <a:defRPr/>
            </a:pPr>
            <a:r>
              <a:rPr lang="en-US" altLang="en-US" sz="4000" dirty="0">
                <a:solidFill>
                  <a:schemeClr val="bg1"/>
                </a:solidFill>
                <a:effectLst/>
              </a:rPr>
              <a:t>Draw the electric field lines for the following configurations.</a:t>
            </a:r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 rot="5400000" flipH="1">
            <a:off x="7381240" y="805180"/>
            <a:ext cx="276225" cy="23812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</a:p>
          <a:p>
            <a:pPr algn="ctr">
              <a:defRPr/>
            </a:pPr>
            <a:r>
              <a:rPr lang="en-US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</a:p>
          <a:p>
            <a:pPr algn="ctr">
              <a:defRPr/>
            </a:pPr>
            <a:r>
              <a:rPr lang="en-US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</a:p>
          <a:p>
            <a:pPr algn="ctr">
              <a:defRPr/>
            </a:pPr>
            <a:r>
              <a:rPr lang="en-US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</a:p>
          <a:p>
            <a:pPr algn="ctr">
              <a:defRPr/>
            </a:pPr>
            <a:r>
              <a:rPr lang="en-US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</a:p>
          <a:p>
            <a:pPr algn="ctr">
              <a:defRPr/>
            </a:pPr>
            <a:r>
              <a:rPr lang="en-US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</a:p>
          <a:p>
            <a:pPr algn="ctr">
              <a:defRPr/>
            </a:pPr>
            <a:r>
              <a:rPr lang="en-US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</a:p>
          <a:p>
            <a:pPr algn="ctr">
              <a:defRPr/>
            </a:pPr>
            <a:r>
              <a:rPr lang="en-US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6289198" y="3528060"/>
            <a:ext cx="2377440" cy="2941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   -   -   -   -   -   -   -   -</a:t>
            </a:r>
          </a:p>
        </p:txBody>
      </p:sp>
      <p:grpSp>
        <p:nvGrpSpPr>
          <p:cNvPr id="41" name="Group 17"/>
          <p:cNvGrpSpPr>
            <a:grpSpLocks noChangeAspect="1"/>
          </p:cNvGrpSpPr>
          <p:nvPr/>
        </p:nvGrpSpPr>
        <p:grpSpPr bwMode="auto">
          <a:xfrm>
            <a:off x="1219707" y="2464246"/>
            <a:ext cx="505015" cy="505015"/>
            <a:chOff x="135" y="2741"/>
            <a:chExt cx="720" cy="720"/>
          </a:xfrm>
          <a:solidFill>
            <a:schemeClr val="bg1"/>
          </a:solidFill>
        </p:grpSpPr>
        <p:sp>
          <p:nvSpPr>
            <p:cNvPr id="42" name="Oval 8"/>
            <p:cNvSpPr>
              <a:spLocks noChangeAspect="1" noChangeArrowheads="1"/>
            </p:cNvSpPr>
            <p:nvPr/>
          </p:nvSpPr>
          <p:spPr bwMode="auto">
            <a:xfrm>
              <a:off x="135" y="2741"/>
              <a:ext cx="720" cy="72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4" name="Text Box 16"/>
            <p:cNvSpPr txBox="1">
              <a:spLocks noChangeArrowheads="1"/>
            </p:cNvSpPr>
            <p:nvPr/>
          </p:nvSpPr>
          <p:spPr bwMode="auto">
            <a:xfrm>
              <a:off x="271" y="2807"/>
              <a:ext cx="380" cy="46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n-US" sz="2000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48" name="Group 17"/>
          <p:cNvGrpSpPr>
            <a:grpSpLocks noChangeAspect="1"/>
          </p:cNvGrpSpPr>
          <p:nvPr/>
        </p:nvGrpSpPr>
        <p:grpSpPr bwMode="auto">
          <a:xfrm>
            <a:off x="2987993" y="5109909"/>
            <a:ext cx="505015" cy="505015"/>
            <a:chOff x="135" y="2741"/>
            <a:chExt cx="720" cy="720"/>
          </a:xfrm>
          <a:solidFill>
            <a:schemeClr val="bg1"/>
          </a:solidFill>
        </p:grpSpPr>
        <p:sp>
          <p:nvSpPr>
            <p:cNvPr id="49" name="Oval 8"/>
            <p:cNvSpPr>
              <a:spLocks noChangeAspect="1" noChangeArrowheads="1"/>
            </p:cNvSpPr>
            <p:nvPr/>
          </p:nvSpPr>
          <p:spPr bwMode="auto">
            <a:xfrm>
              <a:off x="135" y="2741"/>
              <a:ext cx="720" cy="72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0" name="Text Box 16"/>
            <p:cNvSpPr txBox="1">
              <a:spLocks noChangeArrowheads="1"/>
            </p:cNvSpPr>
            <p:nvPr/>
          </p:nvSpPr>
          <p:spPr bwMode="auto">
            <a:xfrm>
              <a:off x="271" y="2807"/>
              <a:ext cx="380" cy="46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n-US" sz="2000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</a:t>
              </a:r>
            </a:p>
          </p:txBody>
        </p:sp>
      </p:grpSp>
      <p:cxnSp>
        <p:nvCxnSpPr>
          <p:cNvPr id="5" name="Straight Connector 4"/>
          <p:cNvCxnSpPr/>
          <p:nvPr/>
        </p:nvCxnSpPr>
        <p:spPr bwMode="auto">
          <a:xfrm flipV="1">
            <a:off x="24384" y="4169664"/>
            <a:ext cx="905256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Connector 61"/>
          <p:cNvCxnSpPr/>
          <p:nvPr/>
        </p:nvCxnSpPr>
        <p:spPr bwMode="auto">
          <a:xfrm rot="16200000" flipV="1">
            <a:off x="1728216" y="2898648"/>
            <a:ext cx="256032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Straight Connector 62"/>
          <p:cNvCxnSpPr/>
          <p:nvPr/>
        </p:nvCxnSpPr>
        <p:spPr bwMode="auto">
          <a:xfrm rot="16200000" flipV="1">
            <a:off x="4598731" y="2898648"/>
            <a:ext cx="256032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 bwMode="auto">
          <a:xfrm rot="16200000" flipV="1">
            <a:off x="3203448" y="5446776"/>
            <a:ext cx="256032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oup 17">
            <a:extLst>
              <a:ext uri="{FF2B5EF4-FFF2-40B4-BE49-F238E27FC236}">
                <a16:creationId xmlns:a16="http://schemas.microsoft.com/office/drawing/2014/main" id="{31137610-9FA1-4BB8-AFAE-D72BC0FFF68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199642" y="2473929"/>
            <a:ext cx="505015" cy="505015"/>
            <a:chOff x="135" y="2741"/>
            <a:chExt cx="720" cy="720"/>
          </a:xfrm>
          <a:solidFill>
            <a:schemeClr val="bg1"/>
          </a:solidFill>
        </p:grpSpPr>
        <p:sp>
          <p:nvSpPr>
            <p:cNvPr id="33" name="Oval 8">
              <a:extLst>
                <a:ext uri="{FF2B5EF4-FFF2-40B4-BE49-F238E27FC236}">
                  <a16:creationId xmlns:a16="http://schemas.microsoft.com/office/drawing/2014/main" id="{DE59316B-62D6-44AE-BF30-13A6A2B69AF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5" y="2741"/>
              <a:ext cx="720" cy="72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" name="Text Box 16">
              <a:extLst>
                <a:ext uri="{FF2B5EF4-FFF2-40B4-BE49-F238E27FC236}">
                  <a16:creationId xmlns:a16="http://schemas.microsoft.com/office/drawing/2014/main" id="{004D153C-F930-433D-B6D7-B1359E519E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" y="2807"/>
              <a:ext cx="384" cy="57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altLang="en-US" sz="2000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</a:t>
              </a:r>
            </a:p>
          </p:txBody>
        </p:sp>
      </p:grpSp>
      <p:grpSp>
        <p:nvGrpSpPr>
          <p:cNvPr id="35" name="Group 17">
            <a:extLst>
              <a:ext uri="{FF2B5EF4-FFF2-40B4-BE49-F238E27FC236}">
                <a16:creationId xmlns:a16="http://schemas.microsoft.com/office/drawing/2014/main" id="{D15349A9-BEC4-4B15-A198-2469440F819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506397" y="5158678"/>
            <a:ext cx="505015" cy="505015"/>
            <a:chOff x="135" y="2741"/>
            <a:chExt cx="720" cy="720"/>
          </a:xfrm>
          <a:solidFill>
            <a:schemeClr val="bg1"/>
          </a:solidFill>
        </p:grpSpPr>
        <p:sp>
          <p:nvSpPr>
            <p:cNvPr id="36" name="Oval 8">
              <a:extLst>
                <a:ext uri="{FF2B5EF4-FFF2-40B4-BE49-F238E27FC236}">
                  <a16:creationId xmlns:a16="http://schemas.microsoft.com/office/drawing/2014/main" id="{F3F210CE-C0D9-452E-AB25-BE829434684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5" y="2741"/>
              <a:ext cx="720" cy="72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7" name="Text Box 16">
              <a:extLst>
                <a:ext uri="{FF2B5EF4-FFF2-40B4-BE49-F238E27FC236}">
                  <a16:creationId xmlns:a16="http://schemas.microsoft.com/office/drawing/2014/main" id="{1C8359C0-79DC-4E90-93D7-0DC9858F1E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" y="2807"/>
              <a:ext cx="384" cy="57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altLang="en-US" sz="2000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82486169"/>
      </p:ext>
    </p:extLst>
  </p:cSld>
  <p:clrMapOvr>
    <a:masterClrMapping/>
  </p:clrMapOvr>
  <p:transition spd="med">
    <p:cover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Examples from the Web</a:t>
            </a:r>
          </a:p>
        </p:txBody>
      </p:sp>
      <p:sp>
        <p:nvSpPr>
          <p:cNvPr id="17411" name="Text Box 49"/>
          <p:cNvSpPr txBox="1">
            <a:spLocks noChangeArrowheads="1"/>
          </p:cNvSpPr>
          <p:nvPr/>
        </p:nvSpPr>
        <p:spPr bwMode="auto">
          <a:xfrm>
            <a:off x="1185863" y="1822450"/>
            <a:ext cx="7162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0">
                <a:hlinkClick r:id="rId2"/>
              </a:rPr>
              <a:t>http://www.cco.caltech.edu/~phys1/java/phys1/EField/EField.html</a:t>
            </a:r>
            <a:endParaRPr lang="en-US" altLang="en-US" sz="1800" b="0"/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b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0">
                <a:hlinkClick r:id="rId3"/>
              </a:rPr>
              <a:t>http://phet.colorado.edu/sims/charges-and-fields/charges-and-fields_en.html</a:t>
            </a:r>
            <a:endParaRPr lang="en-US" altLang="en-US" sz="1800" b="0"/>
          </a:p>
        </p:txBody>
      </p:sp>
    </p:spTree>
  </p:cSld>
  <p:clrMapOvr>
    <a:masterClrMapping/>
  </p:clrMapOvr>
  <p:transition spd="med">
    <p:cover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000"/>
              <a:t>Key Ideas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7772400" cy="43910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sz="2800"/>
              <a:t>Electric fields exists around any conductor or insulator that contains a charge.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800"/>
              <a:t>The electric field intensity is a measure of the force on a test charge placed in the field.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800"/>
              <a:t>The strength of the field is proportional to the density of field lines.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800"/>
              <a:t>Field lines are perpendicular to all charged surfaces.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800"/>
              <a:t>The electric field is always directed away from positive charges and towards negative charges.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What you already know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Newton’s Universal Law of Gravitation: </a:t>
            </a:r>
          </a:p>
          <a:p>
            <a:pPr algn="ctr">
              <a:buFontTx/>
              <a:buNone/>
              <a:defRPr/>
            </a:pPr>
            <a:endParaRPr lang="en-US" altLang="en-US" sz="1600" dirty="0"/>
          </a:p>
          <a:p>
            <a:pPr algn="ctr">
              <a:buFontTx/>
              <a:buNone/>
              <a:defRPr/>
            </a:pPr>
            <a:endParaRPr lang="en-US" altLang="en-US" baseline="30000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2375725" y="6091535"/>
            <a:ext cx="4392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400" b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Note: Gravity is always attractive.</a:t>
            </a:r>
          </a:p>
        </p:txBody>
      </p:sp>
      <p:grpSp>
        <p:nvGrpSpPr>
          <p:cNvPr id="25619" name="Group 19"/>
          <p:cNvGrpSpPr>
            <a:grpSpLocks/>
          </p:cNvGrpSpPr>
          <p:nvPr/>
        </p:nvGrpSpPr>
        <p:grpSpPr bwMode="auto">
          <a:xfrm>
            <a:off x="6877257" y="3594101"/>
            <a:ext cx="1189039" cy="1114425"/>
            <a:chOff x="4187" y="2346"/>
            <a:chExt cx="749" cy="702"/>
          </a:xfrm>
        </p:grpSpPr>
        <p:sp>
          <p:nvSpPr>
            <p:cNvPr id="25611" name="Text Box 11"/>
            <p:cNvSpPr txBox="1">
              <a:spLocks noChangeArrowheads="1"/>
            </p:cNvSpPr>
            <p:nvPr/>
          </p:nvSpPr>
          <p:spPr bwMode="auto">
            <a:xfrm>
              <a:off x="4187" y="2346"/>
              <a:ext cx="74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n-US" sz="2400" b="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Satellite</a:t>
              </a:r>
            </a:p>
          </p:txBody>
        </p:sp>
        <p:sp>
          <p:nvSpPr>
            <p:cNvPr id="25612" name="Line 12"/>
            <p:cNvSpPr>
              <a:spLocks noChangeShapeType="1"/>
            </p:cNvSpPr>
            <p:nvPr/>
          </p:nvSpPr>
          <p:spPr bwMode="auto">
            <a:xfrm flipH="1">
              <a:off x="4336" y="2634"/>
              <a:ext cx="363" cy="414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5427375" y="4926951"/>
            <a:ext cx="14192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2187575" y="4610100"/>
            <a:ext cx="5794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621" name="Object 21"/>
              <p:cNvSpPr txBox="1"/>
              <p:nvPr/>
            </p:nvSpPr>
            <p:spPr bwMode="auto">
              <a:xfrm>
                <a:off x="3445165" y="2759075"/>
                <a:ext cx="2133599" cy="907761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sub>
                      </m:sSub>
                      <m:r>
                        <a:rPr lang="en-US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sub>
                          </m:sSub>
                          <m:r>
                            <a:rPr lang="en-US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5621" name="Object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45165" y="2759075"/>
                <a:ext cx="2133599" cy="9077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73" name="Picture 29" descr="3D Earth Globe | Earth drawings, Globe drawing, Earth pictures">
            <a:extLst>
              <a:ext uri="{FF2B5EF4-FFF2-40B4-BE49-F238E27FC236}">
                <a16:creationId xmlns:a16="http://schemas.microsoft.com/office/drawing/2014/main" id="{AE447FE2-0E4C-43A6-A623-1007222113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423" y="4349679"/>
            <a:ext cx="1154544" cy="1154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75" name="Picture 31" descr="Satellite Clipart Free PNG Image｜Illustoon">
            <a:extLst>
              <a:ext uri="{FF2B5EF4-FFF2-40B4-BE49-F238E27FC236}">
                <a16:creationId xmlns:a16="http://schemas.microsoft.com/office/drawing/2014/main" id="{FF9BA9D7-E138-409B-8926-08C1A25DC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242" y="4689873"/>
            <a:ext cx="518318" cy="518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90F893B-DB00-4D2E-879E-F81D66BAF207}"/>
                  </a:ext>
                </a:extLst>
              </p:cNvPr>
              <p:cNvSpPr txBox="1"/>
              <p:nvPr/>
            </p:nvSpPr>
            <p:spPr>
              <a:xfrm>
                <a:off x="5207000" y="5087267"/>
                <a:ext cx="743527" cy="5640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sub>
                      </m:sSub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90F893B-DB00-4D2E-879E-F81D66BAF2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000" y="5087267"/>
                <a:ext cx="743527" cy="5640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75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25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  <p:bldP spid="25610" grpId="0"/>
      <p:bldP spid="25614" grpId="0" animBg="1"/>
      <p:bldP spid="25621" grpId="0" animBg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What you already know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Coulomb’s Law: </a:t>
            </a:r>
          </a:p>
          <a:p>
            <a:pPr algn="ctr">
              <a:buFontTx/>
              <a:buNone/>
              <a:defRPr/>
            </a:pPr>
            <a:endParaRPr lang="en-US" altLang="en-US" sz="1600" dirty="0"/>
          </a:p>
          <a:p>
            <a:pPr algn="ctr">
              <a:buFontTx/>
              <a:buNone/>
              <a:defRPr/>
            </a:pPr>
            <a:endParaRPr lang="en-US" altLang="en-US" baseline="30000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2767013" y="6103938"/>
            <a:ext cx="412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400" b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Note: </a:t>
            </a:r>
            <a:r>
              <a:rPr lang="en-US" altLang="en-US" sz="2400" b="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altLang="en-US" sz="2400" b="0" baseline="-25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 altLang="en-US" sz="2400" b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is much smaller than q!</a:t>
            </a:r>
          </a:p>
        </p:txBody>
      </p:sp>
      <p:grpSp>
        <p:nvGrpSpPr>
          <p:cNvPr id="25619" name="Group 19"/>
          <p:cNvGrpSpPr>
            <a:grpSpLocks/>
          </p:cNvGrpSpPr>
          <p:nvPr/>
        </p:nvGrpSpPr>
        <p:grpSpPr bwMode="auto">
          <a:xfrm>
            <a:off x="6229356" y="3724275"/>
            <a:ext cx="2701623" cy="1114425"/>
            <a:chOff x="3924" y="2346"/>
            <a:chExt cx="1742" cy="702"/>
          </a:xfrm>
        </p:grpSpPr>
        <p:sp>
          <p:nvSpPr>
            <p:cNvPr id="25611" name="Text Box 11"/>
            <p:cNvSpPr txBox="1">
              <a:spLocks noChangeArrowheads="1"/>
            </p:cNvSpPr>
            <p:nvPr/>
          </p:nvSpPr>
          <p:spPr bwMode="auto">
            <a:xfrm>
              <a:off x="3924" y="2346"/>
              <a:ext cx="17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en-US" sz="2400" b="0" dirty="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Positive Test Charge</a:t>
              </a:r>
            </a:p>
          </p:txBody>
        </p:sp>
        <p:sp>
          <p:nvSpPr>
            <p:cNvPr id="25612" name="Line 12"/>
            <p:cNvSpPr>
              <a:spLocks noChangeShapeType="1"/>
            </p:cNvSpPr>
            <p:nvPr/>
          </p:nvSpPr>
          <p:spPr bwMode="auto">
            <a:xfrm flipH="1">
              <a:off x="4336" y="2634"/>
              <a:ext cx="363" cy="414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5620" name="Group 20"/>
          <p:cNvGrpSpPr>
            <a:grpSpLocks/>
          </p:cNvGrpSpPr>
          <p:nvPr/>
        </p:nvGrpSpPr>
        <p:grpSpPr bwMode="auto">
          <a:xfrm>
            <a:off x="1854200" y="4410075"/>
            <a:ext cx="6853238" cy="1685925"/>
            <a:chOff x="1168" y="2778"/>
            <a:chExt cx="4317" cy="1062"/>
          </a:xfrm>
        </p:grpSpPr>
        <p:grpSp>
          <p:nvGrpSpPr>
            <p:cNvPr id="6152" name="Group 18"/>
            <p:cNvGrpSpPr>
              <a:grpSpLocks/>
            </p:cNvGrpSpPr>
            <p:nvPr/>
          </p:nvGrpSpPr>
          <p:grpSpPr bwMode="auto">
            <a:xfrm>
              <a:off x="1168" y="2778"/>
              <a:ext cx="4317" cy="1062"/>
              <a:chOff x="1168" y="2778"/>
              <a:chExt cx="4317" cy="1062"/>
            </a:xfrm>
          </p:grpSpPr>
          <p:grpSp>
            <p:nvGrpSpPr>
              <p:cNvPr id="6154" name="Group 16"/>
              <p:cNvGrpSpPr>
                <a:grpSpLocks/>
              </p:cNvGrpSpPr>
              <p:nvPr/>
            </p:nvGrpSpPr>
            <p:grpSpPr bwMode="auto">
              <a:xfrm>
                <a:off x="1168" y="2778"/>
                <a:ext cx="4317" cy="1062"/>
                <a:chOff x="1168" y="2778"/>
                <a:chExt cx="4317" cy="1062"/>
              </a:xfrm>
            </p:grpSpPr>
            <p:sp>
              <p:nvSpPr>
                <p:cNvPr id="25605" name="Oval 5"/>
                <p:cNvSpPr>
                  <a:spLocks noChangeAspect="1" noChangeArrowheads="1"/>
                </p:cNvSpPr>
                <p:nvPr/>
              </p:nvSpPr>
              <p:spPr bwMode="auto">
                <a:xfrm>
                  <a:off x="1168" y="2778"/>
                  <a:ext cx="720" cy="72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 altLang="en-US"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2560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432" y="3475"/>
                  <a:ext cx="244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en-US" sz="3200" b="0" i="1"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q</a:t>
                  </a:r>
                </a:p>
              </p:txBody>
            </p:sp>
            <p:grpSp>
              <p:nvGrpSpPr>
                <p:cNvPr id="6158" name="Group 9"/>
                <p:cNvGrpSpPr>
                  <a:grpSpLocks/>
                </p:cNvGrpSpPr>
                <p:nvPr/>
              </p:nvGrpSpPr>
              <p:grpSpPr bwMode="auto">
                <a:xfrm>
                  <a:off x="4187" y="3048"/>
                  <a:ext cx="382" cy="523"/>
                  <a:chOff x="2882" y="3048"/>
                  <a:chExt cx="382" cy="523"/>
                </a:xfrm>
              </p:grpSpPr>
              <p:sp>
                <p:nvSpPr>
                  <p:cNvPr id="25606" name="Oval 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945" y="3048"/>
                    <a:ext cx="86" cy="8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25608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82" y="3206"/>
                    <a:ext cx="382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altLang="en-US" sz="3200" b="0" i="1"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q</a:t>
                    </a:r>
                    <a:r>
                      <a:rPr lang="en-US" altLang="en-US" sz="3200" b="0" i="1" baseline="-25000"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o</a:t>
                    </a:r>
                    <a:endParaRPr lang="en-US" altLang="en-US" sz="3200" b="0" i="1"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</p:grpSp>
            <p:sp>
              <p:nvSpPr>
                <p:cNvPr id="25614" name="Line 14"/>
                <p:cNvSpPr>
                  <a:spLocks noChangeShapeType="1"/>
                </p:cNvSpPr>
                <p:nvPr/>
              </p:nvSpPr>
              <p:spPr bwMode="auto">
                <a:xfrm>
                  <a:off x="4341" y="3098"/>
                  <a:ext cx="894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25615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5213" y="2930"/>
                  <a:ext cx="272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en-US" sz="3200"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F</a:t>
                  </a:r>
                </a:p>
              </p:txBody>
            </p:sp>
          </p:grpSp>
          <p:sp>
            <p:nvSpPr>
              <p:cNvPr id="25617" name="Text Box 17"/>
              <p:cNvSpPr txBox="1">
                <a:spLocks noChangeArrowheads="1"/>
              </p:cNvSpPr>
              <p:nvPr/>
            </p:nvSpPr>
            <p:spPr bwMode="auto">
              <a:xfrm>
                <a:off x="1378" y="2904"/>
                <a:ext cx="365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en-US" alt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sp>
          <p:nvSpPr>
            <p:cNvPr id="25613" name="Text Box 13"/>
            <p:cNvSpPr txBox="1">
              <a:spLocks noChangeArrowheads="1"/>
            </p:cNvSpPr>
            <p:nvPr/>
          </p:nvSpPr>
          <p:spPr bwMode="auto">
            <a:xfrm>
              <a:off x="1378" y="2913"/>
              <a:ext cx="29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</a:t>
              </a:r>
            </a:p>
          </p:txBody>
        </p:sp>
      </p:grpSp>
      <p:graphicFrame>
        <p:nvGraphicFramePr>
          <p:cNvPr id="25621" name="Object 21"/>
          <p:cNvGraphicFramePr>
            <a:graphicFrameLocks noChangeAspect="1"/>
          </p:cNvGraphicFramePr>
          <p:nvPr/>
        </p:nvGraphicFramePr>
        <p:xfrm>
          <a:off x="3756025" y="2759075"/>
          <a:ext cx="1865313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96900" imgH="381000" progId="Equation.3">
                  <p:embed/>
                </p:oleObj>
              </mc:Choice>
              <mc:Fallback>
                <p:oleObj name="Equation" r:id="rId2" imgW="596900" imgH="381000" progId="Equation.3">
                  <p:embed/>
                  <p:pic>
                    <p:nvPicPr>
                      <p:cNvPr id="2562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6025" y="2759075"/>
                        <a:ext cx="1865313" cy="1190625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729013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  <p:bldP spid="256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690A30D-74CF-433A-B044-9694F49F65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What are Force Fields?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466CE677-F727-4A5B-95DC-B96F03534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327" y="1616658"/>
            <a:ext cx="8356600" cy="562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sz="2800" b="0" dirty="0"/>
              <a:t>Force fields exert forces on objects under their influence.</a:t>
            </a:r>
            <a:endParaRPr lang="en-US" sz="3200" b="0" dirty="0">
              <a:solidFill>
                <a:schemeClr val="hlink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defRPr/>
            </a:pPr>
            <a:endParaRPr lang="en-US" sz="2400" b="0" dirty="0">
              <a:solidFill>
                <a:schemeClr val="hlink"/>
              </a:solidFill>
            </a:endParaRP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5C493131-B23C-4F76-8ACC-E8FDFAB26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386" y="2083909"/>
            <a:ext cx="33762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400" b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Gravitational Force Field: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21">
                <a:extLst>
                  <a:ext uri="{FF2B5EF4-FFF2-40B4-BE49-F238E27FC236}">
                    <a16:creationId xmlns:a16="http://schemas.microsoft.com/office/drawing/2014/main" id="{8B6EE7BE-512A-4567-9D68-5BC39EF864E0}"/>
                  </a:ext>
                </a:extLst>
              </p:cNvPr>
              <p:cNvSpPr txBox="1"/>
              <p:nvPr/>
            </p:nvSpPr>
            <p:spPr bwMode="auto">
              <a:xfrm>
                <a:off x="59858" y="2684178"/>
                <a:ext cx="1796651" cy="81179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sub>
                          </m:sSub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Object 21">
                <a:extLst>
                  <a:ext uri="{FF2B5EF4-FFF2-40B4-BE49-F238E27FC236}">
                    <a16:creationId xmlns:a16="http://schemas.microsoft.com/office/drawing/2014/main" id="{8B6EE7BE-512A-4567-9D68-5BC39EF864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858" y="2684178"/>
                <a:ext cx="1796651" cy="8117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rrow: Right 1">
            <a:extLst>
              <a:ext uri="{FF2B5EF4-FFF2-40B4-BE49-F238E27FC236}">
                <a16:creationId xmlns:a16="http://schemas.microsoft.com/office/drawing/2014/main" id="{C4E6D76A-DC10-4046-A3F0-F034327F2FA8}"/>
              </a:ext>
            </a:extLst>
          </p:cNvPr>
          <p:cNvSpPr/>
          <p:nvPr/>
        </p:nvSpPr>
        <p:spPr bwMode="auto">
          <a:xfrm>
            <a:off x="1957837" y="3103353"/>
            <a:ext cx="563419" cy="15932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ject 21">
                <a:extLst>
                  <a:ext uri="{FF2B5EF4-FFF2-40B4-BE49-F238E27FC236}">
                    <a16:creationId xmlns:a16="http://schemas.microsoft.com/office/drawing/2014/main" id="{7AF8E699-5A6A-4241-AECF-FD86A157BC7C}"/>
                  </a:ext>
                </a:extLst>
              </p:cNvPr>
              <p:cNvSpPr txBox="1"/>
              <p:nvPr/>
            </p:nvSpPr>
            <p:spPr bwMode="auto">
              <a:xfrm>
                <a:off x="2622584" y="2615231"/>
                <a:ext cx="2152614" cy="976244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sSub>
                                <m:sSubPr>
                                  <m:ctrlPr>
                                    <a:rPr lang="en-US" sz="24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Object 21">
                <a:extLst>
                  <a:ext uri="{FF2B5EF4-FFF2-40B4-BE49-F238E27FC236}">
                    <a16:creationId xmlns:a16="http://schemas.microsoft.com/office/drawing/2014/main" id="{7AF8E699-5A6A-4241-AECF-FD86A157BC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22584" y="2615231"/>
                <a:ext cx="2152614" cy="9762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row: Right 11">
            <a:extLst>
              <a:ext uri="{FF2B5EF4-FFF2-40B4-BE49-F238E27FC236}">
                <a16:creationId xmlns:a16="http://schemas.microsoft.com/office/drawing/2014/main" id="{BBB65E89-A31E-45FD-964C-36494FB48B05}"/>
              </a:ext>
            </a:extLst>
          </p:cNvPr>
          <p:cNvSpPr/>
          <p:nvPr/>
        </p:nvSpPr>
        <p:spPr bwMode="auto">
          <a:xfrm>
            <a:off x="4876526" y="3075712"/>
            <a:ext cx="563419" cy="15932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ject 21">
                <a:extLst>
                  <a:ext uri="{FF2B5EF4-FFF2-40B4-BE49-F238E27FC236}">
                    <a16:creationId xmlns:a16="http://schemas.microsoft.com/office/drawing/2014/main" id="{D5B3E9E2-71AD-452F-A59F-76D20A8FBD7D}"/>
                  </a:ext>
                </a:extLst>
              </p:cNvPr>
              <p:cNvSpPr txBox="1"/>
              <p:nvPr/>
            </p:nvSpPr>
            <p:spPr bwMode="auto">
              <a:xfrm>
                <a:off x="5541273" y="2896829"/>
                <a:ext cx="1582163" cy="48246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d>
                    </m:oMath>
                  </m:oMathPara>
                </a14:m>
                <a:endParaRPr lang="en-US" sz="2400" b="0" dirty="0"/>
              </a:p>
            </p:txBody>
          </p:sp>
        </mc:Choice>
        <mc:Fallback xmlns="">
          <p:sp>
            <p:nvSpPr>
              <p:cNvPr id="13" name="Object 21">
                <a:extLst>
                  <a:ext uri="{FF2B5EF4-FFF2-40B4-BE49-F238E27FC236}">
                    <a16:creationId xmlns:a16="http://schemas.microsoft.com/office/drawing/2014/main" id="{D5B3E9E2-71AD-452F-A59F-76D20A8FBD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41273" y="2896829"/>
                <a:ext cx="1582163" cy="482462"/>
              </a:xfrm>
              <a:prstGeom prst="rect">
                <a:avLst/>
              </a:prstGeom>
              <a:blipFill>
                <a:blip r:embed="rId5"/>
                <a:stretch>
                  <a:fillRect l="-769" b="-1012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row: Right 13">
            <a:extLst>
              <a:ext uri="{FF2B5EF4-FFF2-40B4-BE49-F238E27FC236}">
                <a16:creationId xmlns:a16="http://schemas.microsoft.com/office/drawing/2014/main" id="{25E06DB0-9C54-419F-A304-4C7278CDC830}"/>
              </a:ext>
            </a:extLst>
          </p:cNvPr>
          <p:cNvSpPr/>
          <p:nvPr/>
        </p:nvSpPr>
        <p:spPr bwMode="auto">
          <a:xfrm>
            <a:off x="7224764" y="3058396"/>
            <a:ext cx="563419" cy="15932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ject 21">
                <a:extLst>
                  <a:ext uri="{FF2B5EF4-FFF2-40B4-BE49-F238E27FC236}">
                    <a16:creationId xmlns:a16="http://schemas.microsoft.com/office/drawing/2014/main" id="{EBA9DCDB-BC46-4E97-AE1B-D5C023418396}"/>
                  </a:ext>
                </a:extLst>
              </p:cNvPr>
              <p:cNvSpPr txBox="1"/>
              <p:nvPr/>
            </p:nvSpPr>
            <p:spPr bwMode="auto">
              <a:xfrm>
                <a:off x="7889511" y="2684178"/>
                <a:ext cx="1104290" cy="87507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4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sz="2400" b="0" dirty="0"/>
              </a:p>
            </p:txBody>
          </p:sp>
        </mc:Choice>
        <mc:Fallback xmlns="">
          <p:sp>
            <p:nvSpPr>
              <p:cNvPr id="15" name="Object 21">
                <a:extLst>
                  <a:ext uri="{FF2B5EF4-FFF2-40B4-BE49-F238E27FC236}">
                    <a16:creationId xmlns:a16="http://schemas.microsoft.com/office/drawing/2014/main" id="{EBA9DCDB-BC46-4E97-AE1B-D5C0234183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89511" y="2684178"/>
                <a:ext cx="1104290" cy="8750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reeform: Shape 2">
            <a:extLst>
              <a:ext uri="{FF2B5EF4-FFF2-40B4-BE49-F238E27FC236}">
                <a16:creationId xmlns:a16="http://schemas.microsoft.com/office/drawing/2014/main" id="{63F093F6-FB65-4B0F-8FAD-3689EB877844}"/>
              </a:ext>
            </a:extLst>
          </p:cNvPr>
          <p:cNvSpPr/>
          <p:nvPr/>
        </p:nvSpPr>
        <p:spPr bwMode="auto">
          <a:xfrm>
            <a:off x="4391891" y="2228670"/>
            <a:ext cx="1154545" cy="339045"/>
          </a:xfrm>
          <a:custGeom>
            <a:avLst/>
            <a:gdLst>
              <a:gd name="connsiteX0" fmla="*/ 1154545 w 1154545"/>
              <a:gd name="connsiteY0" fmla="*/ 20390 h 339045"/>
              <a:gd name="connsiteX1" fmla="*/ 304800 w 1154545"/>
              <a:gd name="connsiteY1" fmla="*/ 34245 h 339045"/>
              <a:gd name="connsiteX2" fmla="*/ 0 w 1154545"/>
              <a:gd name="connsiteY2" fmla="*/ 339045 h 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4545" h="339045">
                <a:moveTo>
                  <a:pt x="1154545" y="20390"/>
                </a:moveTo>
                <a:cubicBezTo>
                  <a:pt x="825884" y="763"/>
                  <a:pt x="497224" y="-18864"/>
                  <a:pt x="304800" y="34245"/>
                </a:cubicBezTo>
                <a:cubicBezTo>
                  <a:pt x="112376" y="87354"/>
                  <a:pt x="56188" y="213199"/>
                  <a:pt x="0" y="339045"/>
                </a:cubicBezTo>
              </a:path>
            </a:pathLst>
          </a:cu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ject 21">
                <a:extLst>
                  <a:ext uri="{FF2B5EF4-FFF2-40B4-BE49-F238E27FC236}">
                    <a16:creationId xmlns:a16="http://schemas.microsoft.com/office/drawing/2014/main" id="{C88451E5-985F-4AD9-9C6B-F74A3DBD21A7}"/>
                  </a:ext>
                </a:extLst>
              </p:cNvPr>
              <p:cNvSpPr txBox="1"/>
              <p:nvPr/>
            </p:nvSpPr>
            <p:spPr bwMode="auto">
              <a:xfrm>
                <a:off x="5599371" y="2060723"/>
                <a:ext cx="373139" cy="53409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tIns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US" sz="2800" b="0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7" name="Object 21">
                <a:extLst>
                  <a:ext uri="{FF2B5EF4-FFF2-40B4-BE49-F238E27FC236}">
                    <a16:creationId xmlns:a16="http://schemas.microsoft.com/office/drawing/2014/main" id="{C88451E5-985F-4AD9-9C6B-F74A3DBD21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99371" y="2060723"/>
                <a:ext cx="373139" cy="53409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10">
            <a:extLst>
              <a:ext uri="{FF2B5EF4-FFF2-40B4-BE49-F238E27FC236}">
                <a16:creationId xmlns:a16="http://schemas.microsoft.com/office/drawing/2014/main" id="{E1D2DBE4-3FF4-4576-8033-9838AE121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386" y="4525979"/>
            <a:ext cx="27093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400" b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Electric Force Field: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ject 21">
                <a:extLst>
                  <a:ext uri="{FF2B5EF4-FFF2-40B4-BE49-F238E27FC236}">
                    <a16:creationId xmlns:a16="http://schemas.microsoft.com/office/drawing/2014/main" id="{B2FD5403-EACE-423D-B4F8-4808073AD4C2}"/>
                  </a:ext>
                </a:extLst>
              </p:cNvPr>
              <p:cNvSpPr txBox="1"/>
              <p:nvPr/>
            </p:nvSpPr>
            <p:spPr bwMode="auto">
              <a:xfrm>
                <a:off x="59858" y="5156104"/>
                <a:ext cx="1796651" cy="81179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𝑘𝑞</m:t>
                          </m:r>
                          <m:sSub>
                            <m:sSubPr>
                              <m:ctrlPr>
                                <a:rPr lang="en-US" sz="24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9" name="Object 21">
                <a:extLst>
                  <a:ext uri="{FF2B5EF4-FFF2-40B4-BE49-F238E27FC236}">
                    <a16:creationId xmlns:a16="http://schemas.microsoft.com/office/drawing/2014/main" id="{B2FD5403-EACE-423D-B4F8-4808073AD4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858" y="5156104"/>
                <a:ext cx="1796651" cy="81179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row: Right 19">
            <a:extLst>
              <a:ext uri="{FF2B5EF4-FFF2-40B4-BE49-F238E27FC236}">
                <a16:creationId xmlns:a16="http://schemas.microsoft.com/office/drawing/2014/main" id="{1ACDD65F-FAFA-48A1-BEFF-77E4330AC643}"/>
              </a:ext>
            </a:extLst>
          </p:cNvPr>
          <p:cNvSpPr/>
          <p:nvPr/>
        </p:nvSpPr>
        <p:spPr bwMode="auto">
          <a:xfrm>
            <a:off x="1957837" y="5575279"/>
            <a:ext cx="563419" cy="15932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ject 21">
                <a:extLst>
                  <a:ext uri="{FF2B5EF4-FFF2-40B4-BE49-F238E27FC236}">
                    <a16:creationId xmlns:a16="http://schemas.microsoft.com/office/drawing/2014/main" id="{E6C6A6D1-2E6D-4FBD-9C64-2935BCBB6C33}"/>
                  </a:ext>
                </a:extLst>
              </p:cNvPr>
              <p:cNvSpPr txBox="1"/>
              <p:nvPr/>
            </p:nvSpPr>
            <p:spPr bwMode="auto">
              <a:xfrm>
                <a:off x="2622584" y="5087157"/>
                <a:ext cx="2069489" cy="976244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24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d>
                        <m:dPr>
                          <m:ctrlPr>
                            <a:rPr lang="en-US" sz="2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𝑘𝑞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5" name="Object 21">
                <a:extLst>
                  <a:ext uri="{FF2B5EF4-FFF2-40B4-BE49-F238E27FC236}">
                    <a16:creationId xmlns:a16="http://schemas.microsoft.com/office/drawing/2014/main" id="{E6C6A6D1-2E6D-4FBD-9C64-2935BCBB6C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22584" y="5087157"/>
                <a:ext cx="2069489" cy="97624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row: Right 25">
            <a:extLst>
              <a:ext uri="{FF2B5EF4-FFF2-40B4-BE49-F238E27FC236}">
                <a16:creationId xmlns:a16="http://schemas.microsoft.com/office/drawing/2014/main" id="{765AE8A0-5825-4B5E-9CBF-A07562FE3B19}"/>
              </a:ext>
            </a:extLst>
          </p:cNvPr>
          <p:cNvSpPr/>
          <p:nvPr/>
        </p:nvSpPr>
        <p:spPr bwMode="auto">
          <a:xfrm>
            <a:off x="4834963" y="5575279"/>
            <a:ext cx="563419" cy="15932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ject 21">
                <a:extLst>
                  <a:ext uri="{FF2B5EF4-FFF2-40B4-BE49-F238E27FC236}">
                    <a16:creationId xmlns:a16="http://schemas.microsoft.com/office/drawing/2014/main" id="{76FCA649-467C-4BC1-A527-43C65568275A}"/>
                  </a:ext>
                </a:extLst>
              </p:cNvPr>
              <p:cNvSpPr txBox="1"/>
              <p:nvPr/>
            </p:nvSpPr>
            <p:spPr bwMode="auto">
              <a:xfrm>
                <a:off x="5499711" y="5368755"/>
                <a:ext cx="1623726" cy="48246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24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</m:oMath>
                  </m:oMathPara>
                </a14:m>
                <a:endParaRPr lang="en-US" sz="2400" b="0" dirty="0"/>
              </a:p>
            </p:txBody>
          </p:sp>
        </mc:Choice>
        <mc:Fallback xmlns="">
          <p:sp>
            <p:nvSpPr>
              <p:cNvPr id="27" name="Object 21">
                <a:extLst>
                  <a:ext uri="{FF2B5EF4-FFF2-40B4-BE49-F238E27FC236}">
                    <a16:creationId xmlns:a16="http://schemas.microsoft.com/office/drawing/2014/main" id="{76FCA649-467C-4BC1-A527-43C6556827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99711" y="5368755"/>
                <a:ext cx="1623726" cy="482462"/>
              </a:xfrm>
              <a:prstGeom prst="rect">
                <a:avLst/>
              </a:prstGeom>
              <a:blipFill>
                <a:blip r:embed="rId10"/>
                <a:stretch>
                  <a:fillRect l="-749" b="-6329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row: Right 27">
            <a:extLst>
              <a:ext uri="{FF2B5EF4-FFF2-40B4-BE49-F238E27FC236}">
                <a16:creationId xmlns:a16="http://schemas.microsoft.com/office/drawing/2014/main" id="{FB724F40-717B-47D6-A279-E5B45D7A924E}"/>
              </a:ext>
            </a:extLst>
          </p:cNvPr>
          <p:cNvSpPr/>
          <p:nvPr/>
        </p:nvSpPr>
        <p:spPr bwMode="auto">
          <a:xfrm>
            <a:off x="7224764" y="5530322"/>
            <a:ext cx="563419" cy="15932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ject 21">
                <a:extLst>
                  <a:ext uri="{FF2B5EF4-FFF2-40B4-BE49-F238E27FC236}">
                    <a16:creationId xmlns:a16="http://schemas.microsoft.com/office/drawing/2014/main" id="{6DCC1364-5C03-458F-8DFC-18E3665427D0}"/>
                  </a:ext>
                </a:extLst>
              </p:cNvPr>
              <p:cNvSpPr txBox="1"/>
              <p:nvPr/>
            </p:nvSpPr>
            <p:spPr bwMode="auto">
              <a:xfrm>
                <a:off x="7889511" y="5156104"/>
                <a:ext cx="1104290" cy="87507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4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b="0" dirty="0"/>
              </a:p>
            </p:txBody>
          </p:sp>
        </mc:Choice>
        <mc:Fallback xmlns="">
          <p:sp>
            <p:nvSpPr>
              <p:cNvPr id="29" name="Object 21">
                <a:extLst>
                  <a:ext uri="{FF2B5EF4-FFF2-40B4-BE49-F238E27FC236}">
                    <a16:creationId xmlns:a16="http://schemas.microsoft.com/office/drawing/2014/main" id="{6DCC1364-5C03-458F-8DFC-18E3665427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89511" y="5156104"/>
                <a:ext cx="1104290" cy="8750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F6F51EC-9672-4C09-89BB-3F9C9687F754}"/>
              </a:ext>
            </a:extLst>
          </p:cNvPr>
          <p:cNvSpPr/>
          <p:nvPr/>
        </p:nvSpPr>
        <p:spPr bwMode="auto">
          <a:xfrm>
            <a:off x="4285400" y="4700747"/>
            <a:ext cx="1154545" cy="339045"/>
          </a:xfrm>
          <a:custGeom>
            <a:avLst/>
            <a:gdLst>
              <a:gd name="connsiteX0" fmla="*/ 1154545 w 1154545"/>
              <a:gd name="connsiteY0" fmla="*/ 20390 h 339045"/>
              <a:gd name="connsiteX1" fmla="*/ 304800 w 1154545"/>
              <a:gd name="connsiteY1" fmla="*/ 34245 h 339045"/>
              <a:gd name="connsiteX2" fmla="*/ 0 w 1154545"/>
              <a:gd name="connsiteY2" fmla="*/ 339045 h 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4545" h="339045">
                <a:moveTo>
                  <a:pt x="1154545" y="20390"/>
                </a:moveTo>
                <a:cubicBezTo>
                  <a:pt x="825884" y="763"/>
                  <a:pt x="497224" y="-18864"/>
                  <a:pt x="304800" y="34245"/>
                </a:cubicBezTo>
                <a:cubicBezTo>
                  <a:pt x="112376" y="87354"/>
                  <a:pt x="56188" y="213199"/>
                  <a:pt x="0" y="339045"/>
                </a:cubicBezTo>
              </a:path>
            </a:pathLst>
          </a:cu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ject 21">
                <a:extLst>
                  <a:ext uri="{FF2B5EF4-FFF2-40B4-BE49-F238E27FC236}">
                    <a16:creationId xmlns:a16="http://schemas.microsoft.com/office/drawing/2014/main" id="{3C64117E-ED5A-4EEE-81D6-4180E58BDB4A}"/>
                  </a:ext>
                </a:extLst>
              </p:cNvPr>
              <p:cNvSpPr txBox="1"/>
              <p:nvPr/>
            </p:nvSpPr>
            <p:spPr bwMode="auto">
              <a:xfrm>
                <a:off x="5482442" y="4495654"/>
                <a:ext cx="373139" cy="53409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tIns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US" sz="2800" b="0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Object 21">
                <a:extLst>
                  <a:ext uri="{FF2B5EF4-FFF2-40B4-BE49-F238E27FC236}">
                    <a16:creationId xmlns:a16="http://schemas.microsoft.com/office/drawing/2014/main" id="{3C64117E-ED5A-4EEE-81D6-4180E58BDB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82442" y="4495654"/>
                <a:ext cx="373139" cy="53409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10">
            <a:extLst>
              <a:ext uri="{FF2B5EF4-FFF2-40B4-BE49-F238E27FC236}">
                <a16:creationId xmlns:a16="http://schemas.microsoft.com/office/drawing/2014/main" id="{6F7ECA3A-8072-468D-B9E6-A23C7918B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854" y="3548402"/>
            <a:ext cx="882754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400" b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From the equation, a gravitational force field is a measure of the force per unit of mass, or N/kg.</a:t>
            </a: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57710290-9B31-472E-8D08-87EF9371A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904" y="5986939"/>
            <a:ext cx="858419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400" b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From the equation, an electric force field is a measure of the force per unit of charge, or N/C.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3500"/>
                            </p:stCondLst>
                            <p:childTnLst>
                              <p:par>
                                <p:cTn id="106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000"/>
                            </p:stCondLst>
                            <p:childTnLst>
                              <p:par>
                                <p:cTn id="134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 uiExpand="1" build="p" autoUpdateAnimBg="0"/>
      <p:bldP spid="8" grpId="0"/>
      <p:bldP spid="9" grpId="0" animBg="1"/>
      <p:bldP spid="2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3" grpId="0" animBg="1"/>
      <p:bldP spid="17" grpId="0"/>
      <p:bldP spid="18" grpId="0"/>
      <p:bldP spid="19" grpId="0" animBg="1"/>
      <p:bldP spid="20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Electric Field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647699" y="1695449"/>
            <a:ext cx="8386763" cy="1084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altLang="en-US" sz="2800" b="0" dirty="0"/>
              <a:t>The electric field is the electrostatic force that a positive test charge experiences divided by itself.</a:t>
            </a:r>
            <a:endParaRPr lang="en-US" altLang="en-US" sz="3200" b="0" dirty="0">
              <a:solidFill>
                <a:schemeClr val="hlink"/>
              </a:solidFill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en-US" altLang="en-US" b="0" dirty="0">
              <a:solidFill>
                <a:schemeClr val="hlink"/>
              </a:solidFill>
            </a:endParaRPr>
          </a:p>
        </p:txBody>
      </p:sp>
      <p:sp>
        <p:nvSpPr>
          <p:cNvPr id="6165" name="Oval 21"/>
          <p:cNvSpPr>
            <a:spLocks noChangeAspect="1" noChangeArrowheads="1"/>
          </p:cNvSpPr>
          <p:nvPr/>
        </p:nvSpPr>
        <p:spPr bwMode="auto">
          <a:xfrm>
            <a:off x="1254125" y="4352925"/>
            <a:ext cx="11430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1673225" y="5459413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2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5895981" y="5122869"/>
            <a:ext cx="850901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32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altLang="en-US" sz="3200" b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altLang="en-US" sz="3200" b="0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endParaRPr lang="en-US" altLang="en-US" sz="32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>
            <a:off x="6224581" y="4932370"/>
            <a:ext cx="14192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7675563" y="4670433"/>
            <a:ext cx="5565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en-US" altLang="en-US" sz="32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endParaRPr lang="en-US" altLang="en-US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1587500" y="4552950"/>
            <a:ext cx="5794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1587500" y="4567238"/>
            <a:ext cx="473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ject 21">
                <a:extLst>
                  <a:ext uri="{FF2B5EF4-FFF2-40B4-BE49-F238E27FC236}">
                    <a16:creationId xmlns:a16="http://schemas.microsoft.com/office/drawing/2014/main" id="{18C6E85A-709F-427F-AF02-26746164E3C7}"/>
                  </a:ext>
                </a:extLst>
              </p:cNvPr>
              <p:cNvSpPr txBox="1"/>
              <p:nvPr/>
            </p:nvSpPr>
            <p:spPr bwMode="auto">
              <a:xfrm>
                <a:off x="3609975" y="2737235"/>
                <a:ext cx="1866901" cy="1339363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8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𝑘𝑞</m:t>
                              </m:r>
                              <m:sSub>
                                <m:sSubPr>
                                  <m:ctrlPr>
                                    <a:rPr lang="en-US" sz="2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sz="28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en-US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sSub>
                            <m:sSubPr>
                              <m:ctrlPr>
                                <a:rPr lang="en-US" sz="28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8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b="0" dirty="0"/>
              </a:p>
            </p:txBody>
          </p:sp>
        </mc:Choice>
        <mc:Fallback xmlns="">
          <p:sp>
            <p:nvSpPr>
              <p:cNvPr id="21" name="Object 21">
                <a:extLst>
                  <a:ext uri="{FF2B5EF4-FFF2-40B4-BE49-F238E27FC236}">
                    <a16:creationId xmlns:a16="http://schemas.microsoft.com/office/drawing/2014/main" id="{18C6E85A-709F-427F-AF02-26746164E3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09975" y="2737235"/>
                <a:ext cx="1866901" cy="13393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0942AC0-90AA-4B4F-B941-AB2C003753BA}"/>
              </a:ext>
            </a:extLst>
          </p:cNvPr>
          <p:cNvCxnSpPr/>
          <p:nvPr/>
        </p:nvCxnSpPr>
        <p:spPr bwMode="auto">
          <a:xfrm flipV="1">
            <a:off x="4942018" y="2843546"/>
            <a:ext cx="318655" cy="346364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0E35DB6-2660-40B1-A9CA-7E943E0E0BEB}"/>
              </a:ext>
            </a:extLst>
          </p:cNvPr>
          <p:cNvCxnSpPr/>
          <p:nvPr/>
        </p:nvCxnSpPr>
        <p:spPr bwMode="auto">
          <a:xfrm flipV="1">
            <a:off x="4741128" y="3665582"/>
            <a:ext cx="318655" cy="346364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C8074E2-2EE3-4E69-B3B6-8896A598A7D8}"/>
              </a:ext>
            </a:extLst>
          </p:cNvPr>
          <p:cNvSpPr txBox="1"/>
          <p:nvPr/>
        </p:nvSpPr>
        <p:spPr>
          <a:xfrm>
            <a:off x="238126" y="5953127"/>
            <a:ext cx="88693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en-US" sz="2400" b="0" dirty="0">
                <a:solidFill>
                  <a:schemeClr val="hlink"/>
                </a:solidFill>
              </a:rPr>
              <a:t>Note: The electric field is a vector quantity and has the same direction as the force that would act on a positively charged test particle.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ject 21">
                <a:extLst>
                  <a:ext uri="{FF2B5EF4-FFF2-40B4-BE49-F238E27FC236}">
                    <a16:creationId xmlns:a16="http://schemas.microsoft.com/office/drawing/2014/main" id="{E4E0E758-E661-47E5-B332-4EF74A60D0A4}"/>
                  </a:ext>
                </a:extLst>
              </p:cNvPr>
              <p:cNvSpPr txBox="1"/>
              <p:nvPr/>
            </p:nvSpPr>
            <p:spPr bwMode="auto">
              <a:xfrm>
                <a:off x="1219200" y="2951014"/>
                <a:ext cx="1397472" cy="993879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8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b="0" dirty="0"/>
              </a:p>
            </p:txBody>
          </p:sp>
        </mc:Choice>
        <mc:Fallback xmlns="">
          <p:sp>
            <p:nvSpPr>
              <p:cNvPr id="22" name="Object 21">
                <a:extLst>
                  <a:ext uri="{FF2B5EF4-FFF2-40B4-BE49-F238E27FC236}">
                    <a16:creationId xmlns:a16="http://schemas.microsoft.com/office/drawing/2014/main" id="{E4E0E758-E661-47E5-B332-4EF74A60D0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19200" y="2951014"/>
                <a:ext cx="1397472" cy="9938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row: Right 22">
            <a:extLst>
              <a:ext uri="{FF2B5EF4-FFF2-40B4-BE49-F238E27FC236}">
                <a16:creationId xmlns:a16="http://schemas.microsoft.com/office/drawing/2014/main" id="{FBFFF72E-7038-48EA-AF10-BBCBDA870507}"/>
              </a:ext>
            </a:extLst>
          </p:cNvPr>
          <p:cNvSpPr/>
          <p:nvPr/>
        </p:nvSpPr>
        <p:spPr bwMode="auto">
          <a:xfrm>
            <a:off x="2831614" y="3357418"/>
            <a:ext cx="563419" cy="15932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ject 21">
                <a:extLst>
                  <a:ext uri="{FF2B5EF4-FFF2-40B4-BE49-F238E27FC236}">
                    <a16:creationId xmlns:a16="http://schemas.microsoft.com/office/drawing/2014/main" id="{34E8DFF7-19E8-443E-A161-8ECE99C1CD03}"/>
                  </a:ext>
                </a:extLst>
              </p:cNvPr>
              <p:cNvSpPr txBox="1"/>
              <p:nvPr/>
            </p:nvSpPr>
            <p:spPr bwMode="auto">
              <a:xfrm>
                <a:off x="6515611" y="2955974"/>
                <a:ext cx="1481271" cy="938674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8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𝑘𝑞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b="0" dirty="0"/>
              </a:p>
            </p:txBody>
          </p:sp>
        </mc:Choice>
        <mc:Fallback xmlns="">
          <p:sp>
            <p:nvSpPr>
              <p:cNvPr id="26" name="Object 21">
                <a:extLst>
                  <a:ext uri="{FF2B5EF4-FFF2-40B4-BE49-F238E27FC236}">
                    <a16:creationId xmlns:a16="http://schemas.microsoft.com/office/drawing/2014/main" id="{34E8DFF7-19E8-443E-A161-8ECE99C1CD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15611" y="2955974"/>
                <a:ext cx="1481271" cy="9386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row: Right 26">
            <a:extLst>
              <a:ext uri="{FF2B5EF4-FFF2-40B4-BE49-F238E27FC236}">
                <a16:creationId xmlns:a16="http://schemas.microsoft.com/office/drawing/2014/main" id="{99B7F87B-F1EA-4433-9F0D-01E8B529C754}"/>
              </a:ext>
            </a:extLst>
          </p:cNvPr>
          <p:cNvSpPr/>
          <p:nvPr/>
        </p:nvSpPr>
        <p:spPr bwMode="auto">
          <a:xfrm>
            <a:off x="5714534" y="3345647"/>
            <a:ext cx="563419" cy="15932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8" name="Text Box 14">
            <a:extLst>
              <a:ext uri="{FF2B5EF4-FFF2-40B4-BE49-F238E27FC236}">
                <a16:creationId xmlns:a16="http://schemas.microsoft.com/office/drawing/2014/main" id="{38D1690A-17F1-4935-A94B-AB76EEE6E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9730" y="4653984"/>
            <a:ext cx="4587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</a:p>
        </p:txBody>
      </p:sp>
      <p:sp>
        <p:nvSpPr>
          <p:cNvPr id="29" name="Line 26">
            <a:extLst>
              <a:ext uri="{FF2B5EF4-FFF2-40B4-BE49-F238E27FC236}">
                <a16:creationId xmlns:a16="http://schemas.microsoft.com/office/drawing/2014/main" id="{C810BCC5-5A63-4B28-BF34-2178B55ED51E}"/>
              </a:ext>
            </a:extLst>
          </p:cNvPr>
          <p:cNvSpPr>
            <a:spLocks noChangeShapeType="1"/>
          </p:cNvSpPr>
          <p:nvPr/>
        </p:nvSpPr>
        <p:spPr bwMode="auto">
          <a:xfrm>
            <a:off x="6266985" y="4937509"/>
            <a:ext cx="1645920" cy="0"/>
          </a:xfrm>
          <a:prstGeom prst="line">
            <a:avLst/>
          </a:prstGeom>
          <a:noFill/>
          <a:ln w="25400">
            <a:solidFill>
              <a:schemeClr val="tx2">
                <a:lumMod val="75000"/>
              </a:schemeClr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673724C-0735-4E50-B559-94795145F5AB}"/>
              </a:ext>
            </a:extLst>
          </p:cNvPr>
          <p:cNvSpPr/>
          <p:nvPr/>
        </p:nvSpPr>
        <p:spPr>
          <a:xfrm>
            <a:off x="6018359" y="4062741"/>
            <a:ext cx="4972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3444DE7-443A-49D2-BBBE-AA7119092372}"/>
              </a:ext>
            </a:extLst>
          </p:cNvPr>
          <p:cNvCxnSpPr/>
          <p:nvPr/>
        </p:nvCxnSpPr>
        <p:spPr bwMode="auto">
          <a:xfrm>
            <a:off x="1824037" y="4930778"/>
            <a:ext cx="4322769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4DC9EFC1-DD1A-4202-8166-CF405847E154}"/>
              </a:ext>
            </a:extLst>
          </p:cNvPr>
          <p:cNvSpPr/>
          <p:nvPr/>
        </p:nvSpPr>
        <p:spPr>
          <a:xfrm>
            <a:off x="4098016" y="4687497"/>
            <a:ext cx="173949" cy="43088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en-US" altLang="en-US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</a:p>
        </p:txBody>
      </p:sp>
      <p:sp>
        <p:nvSpPr>
          <p:cNvPr id="6168" name="Oval 24"/>
          <p:cNvSpPr>
            <a:spLocks noChangeAspect="1" noChangeArrowheads="1"/>
          </p:cNvSpPr>
          <p:nvPr/>
        </p:nvSpPr>
        <p:spPr bwMode="auto">
          <a:xfrm>
            <a:off x="6146806" y="4872044"/>
            <a:ext cx="136525" cy="1365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75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8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16" presetClass="entr" presetSubtype="37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 uiExpand="1" build="p" autoUpdateAnimBg="0"/>
      <p:bldP spid="6165" grpId="0" animBg="1"/>
      <p:bldP spid="6166" grpId="0"/>
      <p:bldP spid="6169" grpId="0"/>
      <p:bldP spid="6169" grpId="1"/>
      <p:bldP spid="6170" grpId="0" animBg="1"/>
      <p:bldP spid="6170" grpId="1" animBg="1"/>
      <p:bldP spid="6171" grpId="0"/>
      <p:bldP spid="6171" grpId="1"/>
      <p:bldP spid="6172" grpId="0"/>
      <p:bldP spid="6173" grpId="0"/>
      <p:bldP spid="21" grpId="0" animBg="1"/>
      <p:bldP spid="20" grpId="0"/>
      <p:bldP spid="22" grpId="0" animBg="1"/>
      <p:bldP spid="23" grpId="0" animBg="1"/>
      <p:bldP spid="26" grpId="0" animBg="1"/>
      <p:bldP spid="27" grpId="0" animBg="1"/>
      <p:bldP spid="28" grpId="0"/>
      <p:bldP spid="29" grpId="0" animBg="1"/>
      <p:bldP spid="30" grpId="0"/>
      <p:bldP spid="31" grpId="0" animBg="1"/>
      <p:bldP spid="31" grpId="1" animBg="1"/>
      <p:bldP spid="616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ine 26">
            <a:extLst>
              <a:ext uri="{FF2B5EF4-FFF2-40B4-BE49-F238E27FC236}">
                <a16:creationId xmlns:a16="http://schemas.microsoft.com/office/drawing/2014/main" id="{BF73D259-554D-4770-A26F-F58F6D24F42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9320" y="5453135"/>
            <a:ext cx="14192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Line 26">
            <a:extLst>
              <a:ext uri="{FF2B5EF4-FFF2-40B4-BE49-F238E27FC236}">
                <a16:creationId xmlns:a16="http://schemas.microsoft.com/office/drawing/2014/main" id="{2B8D8C8D-E133-4329-858B-F8DFE305B8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8850" y="5452269"/>
            <a:ext cx="14192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What is the Test Charge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547255" y="1684337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ClrTx/>
            </a:pPr>
            <a:r>
              <a:rPr lang="en-US" altLang="en-US" b="0" dirty="0"/>
              <a:t>It is small enough that it does not affect the field due to other charged objects.</a:t>
            </a:r>
          </a:p>
          <a:p>
            <a:pPr eaLnBrk="1" hangingPunct="1">
              <a:buClrTx/>
            </a:pPr>
            <a:r>
              <a:rPr lang="en-US" altLang="en-US" b="0" dirty="0"/>
              <a:t>It will experience a repulsive or attractive force depending on whether it is charged similarly or dissimilarly from other objects.</a:t>
            </a:r>
          </a:p>
        </p:txBody>
      </p:sp>
      <p:sp>
        <p:nvSpPr>
          <p:cNvPr id="9" name="Oval 21">
            <a:extLst>
              <a:ext uri="{FF2B5EF4-FFF2-40B4-BE49-F238E27FC236}">
                <a16:creationId xmlns:a16="http://schemas.microsoft.com/office/drawing/2014/main" id="{8D832255-99D5-401F-89AC-B17DBB309C1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7107" y="4956175"/>
            <a:ext cx="11430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Text Box 22">
            <a:extLst>
              <a:ext uri="{FF2B5EF4-FFF2-40B4-BE49-F238E27FC236}">
                <a16:creationId xmlns:a16="http://schemas.microsoft.com/office/drawing/2014/main" id="{043EACC1-BCE0-427F-8AD8-A4FA7168F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6207" y="6062663"/>
            <a:ext cx="4810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200" b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</a:p>
        </p:txBody>
      </p:sp>
      <p:sp>
        <p:nvSpPr>
          <p:cNvPr id="14" name="Oval 24">
            <a:extLst>
              <a:ext uri="{FF2B5EF4-FFF2-40B4-BE49-F238E27FC236}">
                <a16:creationId xmlns:a16="http://schemas.microsoft.com/office/drawing/2014/main" id="{B9C5B516-7BFA-4956-AF53-AF1DB89498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89783" y="5384800"/>
            <a:ext cx="136525" cy="1365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 Box 25">
            <a:extLst>
              <a:ext uri="{FF2B5EF4-FFF2-40B4-BE49-F238E27FC236}">
                <a16:creationId xmlns:a16="http://schemas.microsoft.com/office/drawing/2014/main" id="{A8B02D8D-AE30-4478-B1A0-EE68D7B17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5782" y="5635625"/>
            <a:ext cx="7604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32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altLang="en-US" sz="3200" b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altLang="en-US" sz="3200" b="0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endParaRPr lang="en-US" altLang="en-US" sz="32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27">
            <a:extLst>
              <a:ext uri="{FF2B5EF4-FFF2-40B4-BE49-F238E27FC236}">
                <a16:creationId xmlns:a16="http://schemas.microsoft.com/office/drawing/2014/main" id="{3E6F1EFA-2D45-4A33-86B5-2FA4640B8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8545" y="5197475"/>
            <a:ext cx="43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</a:p>
        </p:txBody>
      </p:sp>
      <p:sp>
        <p:nvSpPr>
          <p:cNvPr id="8" name="Text Box 28">
            <a:extLst>
              <a:ext uri="{FF2B5EF4-FFF2-40B4-BE49-F238E27FC236}">
                <a16:creationId xmlns:a16="http://schemas.microsoft.com/office/drawing/2014/main" id="{3C529B39-2445-4DFA-A3A5-D3ED522B7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0482" y="5156200"/>
            <a:ext cx="5794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29">
            <a:extLst>
              <a:ext uri="{FF2B5EF4-FFF2-40B4-BE49-F238E27FC236}">
                <a16:creationId xmlns:a16="http://schemas.microsoft.com/office/drawing/2014/main" id="{567F8790-666C-446B-9B0C-65E5A77DF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0482" y="5170488"/>
            <a:ext cx="473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</a:p>
        </p:txBody>
      </p:sp>
      <p:sp>
        <p:nvSpPr>
          <p:cNvPr id="17" name="Text Box 27">
            <a:extLst>
              <a:ext uri="{FF2B5EF4-FFF2-40B4-BE49-F238E27FC236}">
                <a16:creationId xmlns:a16="http://schemas.microsoft.com/office/drawing/2014/main" id="{6FDF1A32-F649-4B77-BBAB-1761C034D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147" y="5197475"/>
            <a:ext cx="43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</a:p>
        </p:txBody>
      </p:sp>
      <p:sp>
        <p:nvSpPr>
          <p:cNvPr id="18" name="Text Box 25">
            <a:extLst>
              <a:ext uri="{FF2B5EF4-FFF2-40B4-BE49-F238E27FC236}">
                <a16:creationId xmlns:a16="http://schemas.microsoft.com/office/drawing/2014/main" id="{C2FF75C7-56E8-443C-B37B-E920F733E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4151" y="5635625"/>
            <a:ext cx="7604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32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n-US" altLang="en-US" sz="3200" b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altLang="en-US" sz="3200" b="0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endParaRPr lang="en-US" altLang="en-US" sz="32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6" grpId="0" animBg="1"/>
      <p:bldP spid="3075" grpId="0" uiExpand="1" build="p" autoUpdateAnimBg="0"/>
      <p:bldP spid="9" grpId="0" animBg="1"/>
      <p:bldP spid="10" grpId="0"/>
      <p:bldP spid="14" grpId="0" animBg="1"/>
      <p:bldP spid="15" grpId="0"/>
      <p:bldP spid="15" grpId="1"/>
      <p:bldP spid="13" grpId="0"/>
      <p:bldP spid="13" grpId="1"/>
      <p:bldP spid="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The Test Charge (Cont.)</a:t>
            </a:r>
          </a:p>
        </p:txBody>
      </p:sp>
      <p:grpSp>
        <p:nvGrpSpPr>
          <p:cNvPr id="4103" name="Group 7"/>
          <p:cNvGrpSpPr>
            <a:grpSpLocks/>
          </p:cNvGrpSpPr>
          <p:nvPr/>
        </p:nvGrpSpPr>
        <p:grpSpPr bwMode="auto">
          <a:xfrm>
            <a:off x="676275" y="2320925"/>
            <a:ext cx="1905000" cy="3590925"/>
            <a:chOff x="654" y="1482"/>
            <a:chExt cx="1200" cy="2262"/>
          </a:xfrm>
        </p:grpSpPr>
        <p:sp>
          <p:nvSpPr>
            <p:cNvPr id="4100" name="Oval 4"/>
            <p:cNvSpPr>
              <a:spLocks noChangeAspect="1" noChangeArrowheads="1"/>
            </p:cNvSpPr>
            <p:nvPr/>
          </p:nvSpPr>
          <p:spPr bwMode="auto">
            <a:xfrm>
              <a:off x="714" y="1482"/>
              <a:ext cx="1065" cy="101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1152" y="2496"/>
              <a:ext cx="192" cy="11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654" y="3600"/>
              <a:ext cx="1200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4104" name="Group 8"/>
          <p:cNvGrpSpPr>
            <a:grpSpLocks/>
          </p:cNvGrpSpPr>
          <p:nvPr/>
        </p:nvGrpSpPr>
        <p:grpSpPr bwMode="auto">
          <a:xfrm>
            <a:off x="6473825" y="2352675"/>
            <a:ext cx="1905000" cy="3590925"/>
            <a:chOff x="654" y="1482"/>
            <a:chExt cx="1200" cy="2262"/>
          </a:xfrm>
        </p:grpSpPr>
        <p:sp>
          <p:nvSpPr>
            <p:cNvPr id="4105" name="Oval 9"/>
            <p:cNvSpPr>
              <a:spLocks noChangeAspect="1" noChangeArrowheads="1"/>
            </p:cNvSpPr>
            <p:nvPr/>
          </p:nvSpPr>
          <p:spPr bwMode="auto">
            <a:xfrm>
              <a:off x="714" y="1482"/>
              <a:ext cx="1065" cy="101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152" y="2496"/>
              <a:ext cx="192" cy="11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654" y="3600"/>
              <a:ext cx="1200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4149" name="Group 53"/>
          <p:cNvGrpSpPr>
            <a:grpSpLocks/>
          </p:cNvGrpSpPr>
          <p:nvPr/>
        </p:nvGrpSpPr>
        <p:grpSpPr bwMode="auto">
          <a:xfrm>
            <a:off x="771525" y="2289175"/>
            <a:ext cx="1690688" cy="1690688"/>
            <a:chOff x="486" y="1442"/>
            <a:chExt cx="1065" cy="1065"/>
          </a:xfrm>
        </p:grpSpPr>
        <p:sp>
          <p:nvSpPr>
            <p:cNvPr id="9254" name="Text Box 12"/>
            <p:cNvSpPr txBox="1">
              <a:spLocks noChangeAspect="1" noChangeArrowheads="1"/>
            </p:cNvSpPr>
            <p:nvPr/>
          </p:nvSpPr>
          <p:spPr bwMode="auto">
            <a:xfrm>
              <a:off x="1058" y="1461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+</a:t>
              </a:r>
            </a:p>
          </p:txBody>
        </p:sp>
        <p:sp>
          <p:nvSpPr>
            <p:cNvPr id="9255" name="Text Box 13"/>
            <p:cNvSpPr txBox="1">
              <a:spLocks noChangeAspect="1" noChangeArrowheads="1"/>
            </p:cNvSpPr>
            <p:nvPr/>
          </p:nvSpPr>
          <p:spPr bwMode="auto">
            <a:xfrm>
              <a:off x="1242" y="1554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+</a:t>
              </a:r>
            </a:p>
          </p:txBody>
        </p:sp>
        <p:sp>
          <p:nvSpPr>
            <p:cNvPr id="9256" name="Text Box 14"/>
            <p:cNvSpPr txBox="1">
              <a:spLocks noChangeAspect="1" noChangeArrowheads="1"/>
            </p:cNvSpPr>
            <p:nvPr/>
          </p:nvSpPr>
          <p:spPr bwMode="auto">
            <a:xfrm>
              <a:off x="1341" y="1684"/>
              <a:ext cx="197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+</a:t>
              </a:r>
            </a:p>
          </p:txBody>
        </p:sp>
        <p:sp>
          <p:nvSpPr>
            <p:cNvPr id="9257" name="Text Box 15"/>
            <p:cNvSpPr txBox="1">
              <a:spLocks noChangeAspect="1" noChangeArrowheads="1"/>
            </p:cNvSpPr>
            <p:nvPr/>
          </p:nvSpPr>
          <p:spPr bwMode="auto">
            <a:xfrm>
              <a:off x="1354" y="1851"/>
              <a:ext cx="197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+</a:t>
              </a:r>
            </a:p>
          </p:txBody>
        </p:sp>
        <p:sp>
          <p:nvSpPr>
            <p:cNvPr id="9258" name="Text Box 16"/>
            <p:cNvSpPr txBox="1">
              <a:spLocks noChangeAspect="1" noChangeArrowheads="1"/>
            </p:cNvSpPr>
            <p:nvPr/>
          </p:nvSpPr>
          <p:spPr bwMode="auto">
            <a:xfrm>
              <a:off x="1115" y="1832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+</a:t>
              </a:r>
            </a:p>
          </p:txBody>
        </p:sp>
        <p:sp>
          <p:nvSpPr>
            <p:cNvPr id="9259" name="Text Box 17"/>
            <p:cNvSpPr txBox="1">
              <a:spLocks noChangeAspect="1" noChangeArrowheads="1"/>
            </p:cNvSpPr>
            <p:nvPr/>
          </p:nvSpPr>
          <p:spPr bwMode="auto">
            <a:xfrm>
              <a:off x="1340" y="2018"/>
              <a:ext cx="197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+</a:t>
              </a:r>
            </a:p>
          </p:txBody>
        </p:sp>
        <p:sp>
          <p:nvSpPr>
            <p:cNvPr id="9260" name="Text Box 18"/>
            <p:cNvSpPr txBox="1">
              <a:spLocks noChangeAspect="1" noChangeArrowheads="1"/>
            </p:cNvSpPr>
            <p:nvPr/>
          </p:nvSpPr>
          <p:spPr bwMode="auto">
            <a:xfrm>
              <a:off x="1255" y="2166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+</a:t>
              </a:r>
            </a:p>
          </p:txBody>
        </p:sp>
        <p:sp>
          <p:nvSpPr>
            <p:cNvPr id="9261" name="Text Box 19"/>
            <p:cNvSpPr txBox="1">
              <a:spLocks noChangeAspect="1" noChangeArrowheads="1"/>
            </p:cNvSpPr>
            <p:nvPr/>
          </p:nvSpPr>
          <p:spPr bwMode="auto">
            <a:xfrm>
              <a:off x="1016" y="2055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+</a:t>
              </a:r>
            </a:p>
          </p:txBody>
        </p:sp>
        <p:sp>
          <p:nvSpPr>
            <p:cNvPr id="9262" name="Text Box 20"/>
            <p:cNvSpPr txBox="1">
              <a:spLocks noChangeAspect="1" noChangeArrowheads="1"/>
            </p:cNvSpPr>
            <p:nvPr/>
          </p:nvSpPr>
          <p:spPr bwMode="auto">
            <a:xfrm>
              <a:off x="1114" y="2241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+</a:t>
              </a:r>
            </a:p>
          </p:txBody>
        </p:sp>
        <p:sp>
          <p:nvSpPr>
            <p:cNvPr id="9263" name="Text Box 21"/>
            <p:cNvSpPr txBox="1">
              <a:spLocks noChangeAspect="1" noChangeArrowheads="1"/>
            </p:cNvSpPr>
            <p:nvPr/>
          </p:nvSpPr>
          <p:spPr bwMode="auto">
            <a:xfrm>
              <a:off x="727" y="1907"/>
              <a:ext cx="197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+</a:t>
              </a:r>
            </a:p>
          </p:txBody>
        </p:sp>
        <p:sp>
          <p:nvSpPr>
            <p:cNvPr id="9264" name="Text Box 22"/>
            <p:cNvSpPr txBox="1">
              <a:spLocks noChangeAspect="1" noChangeArrowheads="1"/>
            </p:cNvSpPr>
            <p:nvPr/>
          </p:nvSpPr>
          <p:spPr bwMode="auto">
            <a:xfrm>
              <a:off x="861" y="2277"/>
              <a:ext cx="197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+</a:t>
              </a:r>
            </a:p>
          </p:txBody>
        </p:sp>
        <p:sp>
          <p:nvSpPr>
            <p:cNvPr id="9265" name="Text Box 23"/>
            <p:cNvSpPr txBox="1">
              <a:spLocks noChangeAspect="1" noChangeArrowheads="1"/>
            </p:cNvSpPr>
            <p:nvPr/>
          </p:nvSpPr>
          <p:spPr bwMode="auto">
            <a:xfrm>
              <a:off x="527" y="2055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+</a:t>
              </a:r>
            </a:p>
          </p:txBody>
        </p:sp>
        <p:sp>
          <p:nvSpPr>
            <p:cNvPr id="9266" name="Text Box 24"/>
            <p:cNvSpPr txBox="1">
              <a:spLocks noChangeAspect="1" noChangeArrowheads="1"/>
            </p:cNvSpPr>
            <p:nvPr/>
          </p:nvSpPr>
          <p:spPr bwMode="auto">
            <a:xfrm>
              <a:off x="626" y="2185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+</a:t>
              </a:r>
            </a:p>
          </p:txBody>
        </p:sp>
        <p:sp>
          <p:nvSpPr>
            <p:cNvPr id="9267" name="Text Box 25"/>
            <p:cNvSpPr txBox="1">
              <a:spLocks noChangeAspect="1" noChangeArrowheads="1"/>
            </p:cNvSpPr>
            <p:nvPr/>
          </p:nvSpPr>
          <p:spPr bwMode="auto">
            <a:xfrm>
              <a:off x="683" y="1506"/>
              <a:ext cx="197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+</a:t>
              </a:r>
            </a:p>
          </p:txBody>
        </p:sp>
        <p:sp>
          <p:nvSpPr>
            <p:cNvPr id="9268" name="Text Box 26"/>
            <p:cNvSpPr txBox="1">
              <a:spLocks noChangeAspect="1" noChangeArrowheads="1"/>
            </p:cNvSpPr>
            <p:nvPr/>
          </p:nvSpPr>
          <p:spPr bwMode="auto">
            <a:xfrm>
              <a:off x="880" y="1684"/>
              <a:ext cx="197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+</a:t>
              </a:r>
            </a:p>
          </p:txBody>
        </p:sp>
        <p:sp>
          <p:nvSpPr>
            <p:cNvPr id="9269" name="Text Box 27"/>
            <p:cNvSpPr txBox="1">
              <a:spLocks noChangeAspect="1" noChangeArrowheads="1"/>
            </p:cNvSpPr>
            <p:nvPr/>
          </p:nvSpPr>
          <p:spPr bwMode="auto">
            <a:xfrm>
              <a:off x="861" y="1442"/>
              <a:ext cx="197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+</a:t>
              </a:r>
            </a:p>
          </p:txBody>
        </p:sp>
        <p:sp>
          <p:nvSpPr>
            <p:cNvPr id="9270" name="Text Box 28"/>
            <p:cNvSpPr txBox="1">
              <a:spLocks noChangeAspect="1" noChangeArrowheads="1"/>
            </p:cNvSpPr>
            <p:nvPr/>
          </p:nvSpPr>
          <p:spPr bwMode="auto">
            <a:xfrm>
              <a:off x="486" y="1851"/>
              <a:ext cx="197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+</a:t>
              </a:r>
            </a:p>
          </p:txBody>
        </p:sp>
        <p:sp>
          <p:nvSpPr>
            <p:cNvPr id="9271" name="Text Box 29"/>
            <p:cNvSpPr txBox="1">
              <a:spLocks noChangeAspect="1" noChangeArrowheads="1"/>
            </p:cNvSpPr>
            <p:nvPr/>
          </p:nvSpPr>
          <p:spPr bwMode="auto">
            <a:xfrm>
              <a:off x="527" y="1665"/>
              <a:ext cx="1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+</a:t>
              </a:r>
            </a:p>
          </p:txBody>
        </p:sp>
      </p:grpSp>
      <p:sp>
        <p:nvSpPr>
          <p:cNvPr id="4140" name="Text Box 44"/>
          <p:cNvSpPr txBox="1">
            <a:spLocks noChangeArrowheads="1"/>
          </p:cNvSpPr>
          <p:nvPr/>
        </p:nvSpPr>
        <p:spPr bwMode="auto">
          <a:xfrm>
            <a:off x="7413625" y="2197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0">
                <a:solidFill>
                  <a:schemeClr val="bg2"/>
                </a:solidFill>
              </a:rPr>
              <a:t>_</a:t>
            </a:r>
          </a:p>
        </p:txBody>
      </p:sp>
      <p:sp>
        <p:nvSpPr>
          <p:cNvPr id="4141" name="Text Box 45"/>
          <p:cNvSpPr txBox="1">
            <a:spLocks noChangeArrowheads="1"/>
          </p:cNvSpPr>
          <p:nvPr/>
        </p:nvSpPr>
        <p:spPr bwMode="auto">
          <a:xfrm>
            <a:off x="7115175" y="2197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0">
                <a:solidFill>
                  <a:schemeClr val="bg2"/>
                </a:solidFill>
              </a:rPr>
              <a:t>_</a:t>
            </a:r>
          </a:p>
        </p:txBody>
      </p:sp>
      <p:grpSp>
        <p:nvGrpSpPr>
          <p:cNvPr id="4148" name="Group 52"/>
          <p:cNvGrpSpPr>
            <a:grpSpLocks/>
          </p:cNvGrpSpPr>
          <p:nvPr/>
        </p:nvGrpSpPr>
        <p:grpSpPr bwMode="auto">
          <a:xfrm>
            <a:off x="6569075" y="2320925"/>
            <a:ext cx="1690688" cy="1649413"/>
            <a:chOff x="4138" y="1462"/>
            <a:chExt cx="1065" cy="1039"/>
          </a:xfrm>
        </p:grpSpPr>
        <p:sp>
          <p:nvSpPr>
            <p:cNvPr id="9237" name="Text Box 31"/>
            <p:cNvSpPr txBox="1">
              <a:spLocks noChangeArrowheads="1"/>
            </p:cNvSpPr>
            <p:nvPr/>
          </p:nvSpPr>
          <p:spPr bwMode="auto">
            <a:xfrm>
              <a:off x="5015" y="1788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_</a:t>
              </a:r>
            </a:p>
          </p:txBody>
        </p:sp>
        <p:sp>
          <p:nvSpPr>
            <p:cNvPr id="9238" name="Text Box 32"/>
            <p:cNvSpPr txBox="1">
              <a:spLocks noChangeArrowheads="1"/>
            </p:cNvSpPr>
            <p:nvPr/>
          </p:nvSpPr>
          <p:spPr bwMode="auto">
            <a:xfrm>
              <a:off x="4326" y="146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_</a:t>
              </a:r>
            </a:p>
          </p:txBody>
        </p:sp>
        <p:sp>
          <p:nvSpPr>
            <p:cNvPr id="9239" name="Text Box 33"/>
            <p:cNvSpPr txBox="1">
              <a:spLocks noChangeArrowheads="1"/>
            </p:cNvSpPr>
            <p:nvPr/>
          </p:nvSpPr>
          <p:spPr bwMode="auto">
            <a:xfrm>
              <a:off x="4138" y="171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_</a:t>
              </a:r>
            </a:p>
          </p:txBody>
        </p:sp>
        <p:sp>
          <p:nvSpPr>
            <p:cNvPr id="9240" name="Text Box 34"/>
            <p:cNvSpPr txBox="1">
              <a:spLocks noChangeArrowheads="1"/>
            </p:cNvSpPr>
            <p:nvPr/>
          </p:nvSpPr>
          <p:spPr bwMode="auto">
            <a:xfrm>
              <a:off x="4138" y="187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_</a:t>
              </a:r>
            </a:p>
          </p:txBody>
        </p:sp>
        <p:sp>
          <p:nvSpPr>
            <p:cNvPr id="9241" name="Text Box 35"/>
            <p:cNvSpPr txBox="1">
              <a:spLocks noChangeArrowheads="1"/>
            </p:cNvSpPr>
            <p:nvPr/>
          </p:nvSpPr>
          <p:spPr bwMode="auto">
            <a:xfrm>
              <a:off x="4204" y="203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_</a:t>
              </a:r>
            </a:p>
          </p:txBody>
        </p:sp>
        <p:sp>
          <p:nvSpPr>
            <p:cNvPr id="9242" name="Text Box 36"/>
            <p:cNvSpPr txBox="1">
              <a:spLocks noChangeArrowheads="1"/>
            </p:cNvSpPr>
            <p:nvPr/>
          </p:nvSpPr>
          <p:spPr bwMode="auto">
            <a:xfrm>
              <a:off x="4956" y="1615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_</a:t>
              </a:r>
            </a:p>
          </p:txBody>
        </p:sp>
        <p:sp>
          <p:nvSpPr>
            <p:cNvPr id="9243" name="Text Box 37"/>
            <p:cNvSpPr txBox="1">
              <a:spLocks noChangeArrowheads="1"/>
            </p:cNvSpPr>
            <p:nvPr/>
          </p:nvSpPr>
          <p:spPr bwMode="auto">
            <a:xfrm>
              <a:off x="4989" y="1966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_</a:t>
              </a:r>
            </a:p>
          </p:txBody>
        </p:sp>
        <p:sp>
          <p:nvSpPr>
            <p:cNvPr id="9244" name="Text Box 38"/>
            <p:cNvSpPr txBox="1">
              <a:spLocks noChangeArrowheads="1"/>
            </p:cNvSpPr>
            <p:nvPr/>
          </p:nvSpPr>
          <p:spPr bwMode="auto">
            <a:xfrm>
              <a:off x="4232" y="1558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_</a:t>
              </a:r>
            </a:p>
          </p:txBody>
        </p:sp>
        <p:sp>
          <p:nvSpPr>
            <p:cNvPr id="9245" name="Text Box 39"/>
            <p:cNvSpPr txBox="1">
              <a:spLocks noChangeArrowheads="1"/>
            </p:cNvSpPr>
            <p:nvPr/>
          </p:nvSpPr>
          <p:spPr bwMode="auto">
            <a:xfrm>
              <a:off x="4897" y="210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_</a:t>
              </a:r>
            </a:p>
          </p:txBody>
        </p:sp>
        <p:sp>
          <p:nvSpPr>
            <p:cNvPr id="9246" name="Text Box 40"/>
            <p:cNvSpPr txBox="1">
              <a:spLocks noChangeArrowheads="1"/>
            </p:cNvSpPr>
            <p:nvPr/>
          </p:nvSpPr>
          <p:spPr bwMode="auto">
            <a:xfrm>
              <a:off x="4768" y="219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_</a:t>
              </a:r>
            </a:p>
          </p:txBody>
        </p:sp>
        <p:sp>
          <p:nvSpPr>
            <p:cNvPr id="9247" name="Text Box 41"/>
            <p:cNvSpPr txBox="1">
              <a:spLocks noChangeArrowheads="1"/>
            </p:cNvSpPr>
            <p:nvPr/>
          </p:nvSpPr>
          <p:spPr bwMode="auto">
            <a:xfrm>
              <a:off x="4580" y="227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_</a:t>
              </a:r>
            </a:p>
          </p:txBody>
        </p:sp>
        <p:sp>
          <p:nvSpPr>
            <p:cNvPr id="9248" name="Text Box 42"/>
            <p:cNvSpPr txBox="1">
              <a:spLocks noChangeArrowheads="1"/>
            </p:cNvSpPr>
            <p:nvPr/>
          </p:nvSpPr>
          <p:spPr bwMode="auto">
            <a:xfrm>
              <a:off x="4358" y="2154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_</a:t>
              </a:r>
            </a:p>
          </p:txBody>
        </p:sp>
        <p:sp>
          <p:nvSpPr>
            <p:cNvPr id="9249" name="Text Box 43"/>
            <p:cNvSpPr txBox="1">
              <a:spLocks noChangeArrowheads="1"/>
            </p:cNvSpPr>
            <p:nvPr/>
          </p:nvSpPr>
          <p:spPr bwMode="auto">
            <a:xfrm>
              <a:off x="4858" y="146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_</a:t>
              </a:r>
            </a:p>
          </p:txBody>
        </p:sp>
        <p:sp>
          <p:nvSpPr>
            <p:cNvPr id="9250" name="Text Box 46"/>
            <p:cNvSpPr txBox="1">
              <a:spLocks noChangeArrowheads="1"/>
            </p:cNvSpPr>
            <p:nvPr/>
          </p:nvSpPr>
          <p:spPr bwMode="auto">
            <a:xfrm>
              <a:off x="4452" y="159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_</a:t>
              </a:r>
            </a:p>
          </p:txBody>
        </p:sp>
        <p:sp>
          <p:nvSpPr>
            <p:cNvPr id="9251" name="Text Box 47"/>
            <p:cNvSpPr txBox="1">
              <a:spLocks noChangeArrowheads="1"/>
            </p:cNvSpPr>
            <p:nvPr/>
          </p:nvSpPr>
          <p:spPr bwMode="auto">
            <a:xfrm>
              <a:off x="4736" y="173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_</a:t>
              </a:r>
            </a:p>
          </p:txBody>
        </p:sp>
        <p:sp>
          <p:nvSpPr>
            <p:cNvPr id="9252" name="Text Box 48"/>
            <p:cNvSpPr txBox="1">
              <a:spLocks noChangeArrowheads="1"/>
            </p:cNvSpPr>
            <p:nvPr/>
          </p:nvSpPr>
          <p:spPr bwMode="auto">
            <a:xfrm>
              <a:off x="4358" y="1865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_</a:t>
              </a:r>
            </a:p>
          </p:txBody>
        </p:sp>
        <p:sp>
          <p:nvSpPr>
            <p:cNvPr id="9253" name="Text Box 49"/>
            <p:cNvSpPr txBox="1">
              <a:spLocks noChangeArrowheads="1"/>
            </p:cNvSpPr>
            <p:nvPr/>
          </p:nvSpPr>
          <p:spPr bwMode="auto">
            <a:xfrm>
              <a:off x="4674" y="1966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0">
                  <a:solidFill>
                    <a:schemeClr val="bg2"/>
                  </a:solidFill>
                </a:rPr>
                <a:t>_</a:t>
              </a:r>
            </a:p>
          </p:txBody>
        </p:sp>
      </p:grpSp>
      <p:sp>
        <p:nvSpPr>
          <p:cNvPr id="4146" name="Oval 50"/>
          <p:cNvSpPr>
            <a:spLocks noChangeAspect="1" noChangeArrowheads="1"/>
          </p:cNvSpPr>
          <p:nvPr/>
        </p:nvSpPr>
        <p:spPr bwMode="auto">
          <a:xfrm>
            <a:off x="2581275" y="2719388"/>
            <a:ext cx="136525" cy="1365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47" name="Text Box 51"/>
          <p:cNvSpPr txBox="1">
            <a:spLocks noChangeArrowheads="1"/>
          </p:cNvSpPr>
          <p:nvPr/>
        </p:nvSpPr>
        <p:spPr bwMode="auto">
          <a:xfrm>
            <a:off x="2555875" y="2768600"/>
            <a:ext cx="503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0"/>
              <a:t>+q</a:t>
            </a:r>
            <a:r>
              <a:rPr lang="en-US" altLang="en-US" sz="1800" b="0" baseline="-25000"/>
              <a:t>o</a:t>
            </a:r>
            <a:endParaRPr lang="en-US" altLang="en-US" sz="1800" b="0"/>
          </a:p>
        </p:txBody>
      </p:sp>
      <p:sp>
        <p:nvSpPr>
          <p:cNvPr id="4150" name="Line 54"/>
          <p:cNvSpPr>
            <a:spLocks noChangeShapeType="1"/>
          </p:cNvSpPr>
          <p:nvPr/>
        </p:nvSpPr>
        <p:spPr bwMode="auto">
          <a:xfrm flipV="1">
            <a:off x="2716213" y="2289175"/>
            <a:ext cx="1136650" cy="4667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51" name="Text Box 55"/>
          <p:cNvSpPr txBox="1">
            <a:spLocks noChangeArrowheads="1"/>
          </p:cNvSpPr>
          <p:nvPr/>
        </p:nvSpPr>
        <p:spPr bwMode="auto">
          <a:xfrm>
            <a:off x="3921125" y="2057400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2"/>
                </a:solidFill>
              </a:rPr>
              <a:t>F</a:t>
            </a:r>
          </a:p>
        </p:txBody>
      </p:sp>
      <p:sp>
        <p:nvSpPr>
          <p:cNvPr id="4153" name="Oval 57"/>
          <p:cNvSpPr>
            <a:spLocks noChangeAspect="1" noChangeArrowheads="1"/>
          </p:cNvSpPr>
          <p:nvPr/>
        </p:nvSpPr>
        <p:spPr bwMode="auto">
          <a:xfrm>
            <a:off x="5072063" y="2087563"/>
            <a:ext cx="136525" cy="1365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54" name="Text Box 58"/>
          <p:cNvSpPr txBox="1">
            <a:spLocks noChangeArrowheads="1"/>
          </p:cNvSpPr>
          <p:nvPr/>
        </p:nvSpPr>
        <p:spPr bwMode="auto">
          <a:xfrm>
            <a:off x="4838700" y="2168525"/>
            <a:ext cx="503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0"/>
              <a:t>+q</a:t>
            </a:r>
            <a:r>
              <a:rPr lang="en-US" altLang="en-US" sz="1800" b="0" baseline="-25000"/>
              <a:t>o</a:t>
            </a:r>
            <a:endParaRPr lang="en-US" altLang="en-US" sz="1800" b="0"/>
          </a:p>
        </p:txBody>
      </p:sp>
      <p:sp>
        <p:nvSpPr>
          <p:cNvPr id="4155" name="Line 59"/>
          <p:cNvSpPr>
            <a:spLocks noChangeShapeType="1"/>
          </p:cNvSpPr>
          <p:nvPr/>
        </p:nvSpPr>
        <p:spPr bwMode="auto">
          <a:xfrm>
            <a:off x="5189538" y="2197100"/>
            <a:ext cx="1136650" cy="5476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56" name="Text Box 60"/>
          <p:cNvSpPr txBox="1">
            <a:spLocks noChangeArrowheads="1"/>
          </p:cNvSpPr>
          <p:nvPr/>
        </p:nvSpPr>
        <p:spPr bwMode="auto">
          <a:xfrm>
            <a:off x="6164263" y="2825750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F</a:t>
            </a:r>
          </a:p>
        </p:txBody>
      </p:sp>
      <p:sp>
        <p:nvSpPr>
          <p:cNvPr id="4158" name="Text Box 62"/>
          <p:cNvSpPr txBox="1">
            <a:spLocks noChangeArrowheads="1"/>
          </p:cNvSpPr>
          <p:nvPr/>
        </p:nvSpPr>
        <p:spPr bwMode="auto">
          <a:xfrm>
            <a:off x="441325" y="5924550"/>
            <a:ext cx="2384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Positively Charged Object</a:t>
            </a:r>
          </a:p>
        </p:txBody>
      </p:sp>
      <p:sp>
        <p:nvSpPr>
          <p:cNvPr id="4159" name="Text Box 63"/>
          <p:cNvSpPr txBox="1">
            <a:spLocks noChangeArrowheads="1"/>
          </p:cNvSpPr>
          <p:nvPr/>
        </p:nvSpPr>
        <p:spPr bwMode="auto">
          <a:xfrm>
            <a:off x="6243638" y="5911850"/>
            <a:ext cx="2384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Negatively Charged Object</a:t>
            </a:r>
          </a:p>
        </p:txBody>
      </p:sp>
      <p:sp>
        <p:nvSpPr>
          <p:cNvPr id="4160" name="Text Box 64"/>
          <p:cNvSpPr txBox="1">
            <a:spLocks noChangeArrowheads="1"/>
          </p:cNvSpPr>
          <p:nvPr/>
        </p:nvSpPr>
        <p:spPr bwMode="auto">
          <a:xfrm>
            <a:off x="1912938" y="4122738"/>
            <a:ext cx="23844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Test Charge moves away from a positively charged object</a:t>
            </a:r>
          </a:p>
        </p:txBody>
      </p:sp>
      <p:sp>
        <p:nvSpPr>
          <p:cNvPr id="4161" name="Text Box 65"/>
          <p:cNvSpPr txBox="1">
            <a:spLocks noChangeArrowheads="1"/>
          </p:cNvSpPr>
          <p:nvPr/>
        </p:nvSpPr>
        <p:spPr bwMode="auto">
          <a:xfrm>
            <a:off x="4746625" y="4122738"/>
            <a:ext cx="23844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Test Charge moves towards a negatively charged object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4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4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4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3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1000"/>
                                        <p:tgtEl>
                                          <p:spTgt spid="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4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1000"/>
                                        <p:tgtEl>
                                          <p:spTgt spid="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1000"/>
                                        <p:tgtEl>
                                          <p:spTgt spid="4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1000"/>
                                        <p:tgtEl>
                                          <p:spTgt spid="4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093 L 0.15313 0.10232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4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56" y="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0" grpId="0"/>
      <p:bldP spid="4141" grpId="0"/>
      <p:bldP spid="4146" grpId="0" animBg="1"/>
      <p:bldP spid="4146" grpId="1" animBg="1"/>
      <p:bldP spid="4147" grpId="0"/>
      <p:bldP spid="4151" grpId="0"/>
      <p:bldP spid="4153" grpId="0" animBg="1"/>
      <p:bldP spid="4153" grpId="1" animBg="1"/>
      <p:bldP spid="4154" grpId="0"/>
      <p:bldP spid="4156" grpId="0"/>
      <p:bldP spid="4158" grpId="0"/>
      <p:bldP spid="4159" grpId="0"/>
      <p:bldP spid="4160" grpId="0"/>
      <p:bldP spid="41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522288" y="2147888"/>
            <a:ext cx="8094662" cy="416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0" dirty="0"/>
              <a:t>A positive charge of </a:t>
            </a:r>
            <a:r>
              <a:rPr lang="en-US" altLang="en-US" sz="2400" b="0" dirty="0">
                <a:solidFill>
                  <a:schemeClr val="tx2"/>
                </a:solidFill>
              </a:rPr>
              <a:t>4.0 x 10</a:t>
            </a:r>
            <a:r>
              <a:rPr lang="en-US" altLang="en-US" sz="2400" b="0" baseline="30000" dirty="0">
                <a:solidFill>
                  <a:schemeClr val="tx2"/>
                </a:solidFill>
              </a:rPr>
              <a:t>-5</a:t>
            </a:r>
            <a:r>
              <a:rPr lang="en-US" altLang="en-US" sz="2400" b="0" dirty="0">
                <a:solidFill>
                  <a:schemeClr val="tx2"/>
                </a:solidFill>
              </a:rPr>
              <a:t> C</a:t>
            </a:r>
            <a:r>
              <a:rPr lang="en-US" altLang="en-US" sz="2400" b="0" dirty="0"/>
              <a:t> at point </a:t>
            </a:r>
            <a:r>
              <a:rPr lang="en-US" altLang="en-US" sz="2400" b="0" dirty="0">
                <a:solidFill>
                  <a:srgbClr val="FFC000"/>
                </a:solidFill>
              </a:rPr>
              <a:t>P</a:t>
            </a:r>
            <a:r>
              <a:rPr lang="en-US" altLang="en-US" sz="2400" b="0" dirty="0"/>
              <a:t> experiences a force of </a:t>
            </a:r>
            <a:r>
              <a:rPr lang="en-US" altLang="en-US" sz="2400" b="0" dirty="0">
                <a:solidFill>
                  <a:schemeClr val="tx2"/>
                </a:solidFill>
              </a:rPr>
              <a:t>0.36 N</a:t>
            </a:r>
            <a:r>
              <a:rPr lang="en-US" altLang="en-US" sz="2400" b="0" dirty="0"/>
              <a:t> at this location. What is the electric field intensity at point </a:t>
            </a:r>
            <a:r>
              <a:rPr lang="en-US" altLang="en-US" sz="2400" b="0" dirty="0">
                <a:solidFill>
                  <a:srgbClr val="FFC000"/>
                </a:solidFill>
              </a:rPr>
              <a:t>P</a:t>
            </a:r>
            <a:r>
              <a:rPr lang="en-US" altLang="en-US" sz="2400" b="0" dirty="0"/>
              <a:t>?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000" b="0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0" dirty="0"/>
              <a:t>	</a:t>
            </a:r>
            <a:r>
              <a:rPr lang="en-US" altLang="en-US" sz="2400" b="0" dirty="0" err="1"/>
              <a:t>q</a:t>
            </a:r>
            <a:r>
              <a:rPr lang="en-US" altLang="en-US" sz="2400" b="0" baseline="-25000" dirty="0" err="1"/>
              <a:t>o</a:t>
            </a:r>
            <a:r>
              <a:rPr lang="en-US" altLang="en-US" sz="2400" b="0" dirty="0"/>
              <a:t> = 4.0 x 10</a:t>
            </a:r>
            <a:r>
              <a:rPr lang="en-US" altLang="en-US" sz="2400" b="0" baseline="30000" dirty="0"/>
              <a:t>-5</a:t>
            </a:r>
            <a:r>
              <a:rPr lang="en-US" altLang="en-US" sz="2400" b="0" dirty="0"/>
              <a:t>C, </a:t>
            </a:r>
            <a:r>
              <a:rPr lang="en-US" altLang="en-US" sz="2400" dirty="0"/>
              <a:t>F</a:t>
            </a:r>
            <a:r>
              <a:rPr lang="en-US" altLang="en-US" sz="2400" baseline="-25000" dirty="0"/>
              <a:t>e</a:t>
            </a:r>
            <a:r>
              <a:rPr lang="en-US" altLang="en-US" sz="2400" b="0" dirty="0"/>
              <a:t> = 0.36 N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000" b="0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0" dirty="0"/>
              <a:t>	</a:t>
            </a:r>
            <a:r>
              <a:rPr lang="en-US" altLang="en-US" sz="2400" dirty="0"/>
              <a:t>E </a:t>
            </a:r>
            <a:r>
              <a:rPr lang="en-US" altLang="en-US" sz="2400" b="0" dirty="0"/>
              <a:t>= </a:t>
            </a:r>
            <a:r>
              <a:rPr lang="en-US" altLang="en-US" sz="2400" dirty="0"/>
              <a:t>F</a:t>
            </a:r>
            <a:r>
              <a:rPr lang="en-US" altLang="en-US" sz="2400" baseline="-25000" dirty="0"/>
              <a:t>e</a:t>
            </a:r>
            <a:r>
              <a:rPr lang="en-US" altLang="en-US" sz="2400" b="0" dirty="0"/>
              <a:t>/</a:t>
            </a:r>
            <a:r>
              <a:rPr lang="en-US" altLang="en-US" sz="2400" b="0" dirty="0" err="1"/>
              <a:t>q</a:t>
            </a:r>
            <a:r>
              <a:rPr lang="en-US" altLang="en-US" sz="2400" b="0" baseline="-25000" dirty="0" err="1"/>
              <a:t>o</a:t>
            </a:r>
            <a:r>
              <a:rPr lang="en-US" altLang="en-US" sz="2400" b="0" dirty="0"/>
              <a:t>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0" dirty="0"/>
              <a:t>	</a:t>
            </a:r>
            <a:r>
              <a:rPr lang="en-US" altLang="en-US" sz="2400" dirty="0"/>
              <a:t>E</a:t>
            </a:r>
            <a:r>
              <a:rPr lang="en-US" altLang="en-US" sz="2400" b="0" dirty="0"/>
              <a:t> = 0.36 N / 4.0 x 10</a:t>
            </a:r>
            <a:r>
              <a:rPr lang="en-US" altLang="en-US" sz="2400" b="0" baseline="30000" dirty="0"/>
              <a:t>-5</a:t>
            </a:r>
            <a:r>
              <a:rPr lang="en-US" altLang="en-US" sz="2400" b="0" dirty="0"/>
              <a:t>C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0" dirty="0"/>
              <a:t>	</a:t>
            </a:r>
            <a:r>
              <a:rPr lang="en-US" altLang="en-US" sz="2400" dirty="0"/>
              <a:t>E</a:t>
            </a:r>
            <a:r>
              <a:rPr lang="en-US" altLang="en-US" sz="2400" b="0" dirty="0"/>
              <a:t> = 9000 N/C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6823074" y="4141784"/>
            <a:ext cx="14192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Example 1:</a:t>
            </a:r>
          </a:p>
        </p:txBody>
      </p:sp>
      <p:sp>
        <p:nvSpPr>
          <p:cNvPr id="2" name="Oval 11"/>
          <p:cNvSpPr>
            <a:spLocks noChangeAspect="1" noChangeArrowheads="1"/>
          </p:cNvSpPr>
          <p:nvPr/>
        </p:nvSpPr>
        <p:spPr bwMode="auto">
          <a:xfrm>
            <a:off x="6746878" y="4067172"/>
            <a:ext cx="136525" cy="1365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6646865" y="4317997"/>
            <a:ext cx="7651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32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altLang="en-US" sz="3200" b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altLang="en-US" sz="3200" b="0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endParaRPr lang="en-US" altLang="en-US" sz="32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8275640" y="3879847"/>
            <a:ext cx="5572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en-US" altLang="en-US" sz="32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endParaRPr lang="en-US" altLang="en-US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187575" y="4610100"/>
            <a:ext cx="5794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9233" name="Group 17"/>
          <p:cNvGrpSpPr>
            <a:grpSpLocks/>
          </p:cNvGrpSpPr>
          <p:nvPr/>
        </p:nvGrpSpPr>
        <p:grpSpPr bwMode="auto">
          <a:xfrm>
            <a:off x="214313" y="3579815"/>
            <a:ext cx="1143000" cy="1704976"/>
            <a:chOff x="135" y="2741"/>
            <a:chExt cx="720" cy="1074"/>
          </a:xfrm>
        </p:grpSpPr>
        <p:sp>
          <p:nvSpPr>
            <p:cNvPr id="9224" name="Oval 8"/>
            <p:cNvSpPr>
              <a:spLocks noChangeAspect="1" noChangeArrowheads="1"/>
            </p:cNvSpPr>
            <p:nvPr/>
          </p:nvSpPr>
          <p:spPr bwMode="auto">
            <a:xfrm>
              <a:off x="135" y="2741"/>
              <a:ext cx="720" cy="72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376" y="3447"/>
              <a:ext cx="303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n-US" sz="3200" b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Q</a:t>
              </a:r>
            </a:p>
          </p:txBody>
        </p:sp>
        <p:sp>
          <p:nvSpPr>
            <p:cNvPr id="9232" name="Text Box 16"/>
            <p:cNvSpPr txBox="1">
              <a:spLocks noChangeArrowheads="1"/>
            </p:cNvSpPr>
            <p:nvPr/>
          </p:nvSpPr>
          <p:spPr bwMode="auto">
            <a:xfrm>
              <a:off x="336" y="2886"/>
              <a:ext cx="29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n-US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</a:t>
              </a:r>
            </a:p>
          </p:txBody>
        </p:sp>
      </p:grp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365760" y="5237163"/>
            <a:ext cx="853440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6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Note: The electric field intensity says nothing about the magnitude of charge Q, which is the source of the electric field that produces the force that charge </a:t>
            </a:r>
            <a:r>
              <a:rPr lang="en-US" altLang="en-US" sz="26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altLang="en-US" sz="2600" baseline="-250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 altLang="en-US" sz="26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experiences.</a:t>
            </a:r>
          </a:p>
        </p:txBody>
      </p:sp>
      <p:sp>
        <p:nvSpPr>
          <p:cNvPr id="3" name="Rectangle 2"/>
          <p:cNvSpPr/>
          <p:nvPr/>
        </p:nvSpPr>
        <p:spPr>
          <a:xfrm>
            <a:off x="6615470" y="3379857"/>
            <a:ext cx="4972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</a:p>
        </p:txBody>
      </p:sp>
      <p:sp>
        <p:nvSpPr>
          <p:cNvPr id="17" name="Line 26">
            <a:extLst>
              <a:ext uri="{FF2B5EF4-FFF2-40B4-BE49-F238E27FC236}">
                <a16:creationId xmlns:a16="http://schemas.microsoft.com/office/drawing/2014/main" id="{2D28FE53-5BBC-4E01-BA0E-C1CFD6B53AA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3605" y="4135507"/>
            <a:ext cx="1419225" cy="0"/>
          </a:xfrm>
          <a:prstGeom prst="line">
            <a:avLst/>
          </a:prstGeom>
          <a:noFill/>
          <a:ln w="25400">
            <a:solidFill>
              <a:schemeClr val="tx2">
                <a:lumMod val="75000"/>
              </a:schemeClr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 Box 27">
            <a:extLst>
              <a:ext uri="{FF2B5EF4-FFF2-40B4-BE49-F238E27FC236}">
                <a16:creationId xmlns:a16="http://schemas.microsoft.com/office/drawing/2014/main" id="{5C256233-3569-4094-80CB-6EBF589E9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2830" y="3879847"/>
            <a:ext cx="4587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 autoUpdateAnimBg="0"/>
      <p:bldP spid="9229" grpId="0" animBg="1"/>
      <p:bldP spid="9229" grpId="1" animBg="1"/>
      <p:bldP spid="2" grpId="0" animBg="1"/>
      <p:bldP spid="9228" grpId="0"/>
      <p:bldP spid="9230" grpId="0"/>
      <p:bldP spid="9230" grpId="1"/>
      <p:bldP spid="9235" grpId="0"/>
      <p:bldP spid="3" grpId="0"/>
      <p:bldP spid="17" grpId="0" animBg="1"/>
      <p:bldP spid="18" grpId="0"/>
    </p:bldLst>
  </p:timing>
</p:sld>
</file>

<file path=ppt/theme/theme1.xml><?xml version="1.0" encoding="utf-8"?>
<a:theme xmlns:a="http://schemas.openxmlformats.org/drawingml/2006/main" name="DIAMOND">
  <a:themeElements>
    <a:clrScheme name="DIAMOND 1">
      <a:dk1>
        <a:srgbClr val="000000"/>
      </a:dk1>
      <a:lt1>
        <a:srgbClr val="FFFFFF"/>
      </a:lt1>
      <a:dk2>
        <a:srgbClr val="006666"/>
      </a:dk2>
      <a:lt2>
        <a:srgbClr val="FFFF66"/>
      </a:lt2>
      <a:accent1>
        <a:srgbClr val="00CCCC"/>
      </a:accent1>
      <a:accent2>
        <a:srgbClr val="FF66FF"/>
      </a:accent2>
      <a:accent3>
        <a:srgbClr val="AAB8B8"/>
      </a:accent3>
      <a:accent4>
        <a:srgbClr val="DADADA"/>
      </a:accent4>
      <a:accent5>
        <a:srgbClr val="AAE2E2"/>
      </a:accent5>
      <a:accent6>
        <a:srgbClr val="E75CE7"/>
      </a:accent6>
      <a:hlink>
        <a:srgbClr val="FFCC66"/>
      </a:hlink>
      <a:folHlink>
        <a:srgbClr val="009999"/>
      </a:folHlink>
    </a:clrScheme>
    <a:fontScheme name="DIAMOND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DIAMOND 1">
        <a:dk1>
          <a:srgbClr val="000000"/>
        </a:dk1>
        <a:lt1>
          <a:srgbClr val="FFFFFF"/>
        </a:lt1>
        <a:dk2>
          <a:srgbClr val="006666"/>
        </a:dk2>
        <a:lt2>
          <a:srgbClr val="FFFF66"/>
        </a:lt2>
        <a:accent1>
          <a:srgbClr val="00CCCC"/>
        </a:accent1>
        <a:accent2>
          <a:srgbClr val="FF66FF"/>
        </a:accent2>
        <a:accent3>
          <a:srgbClr val="AAB8B8"/>
        </a:accent3>
        <a:accent4>
          <a:srgbClr val="DADADA"/>
        </a:accent4>
        <a:accent5>
          <a:srgbClr val="AAE2E2"/>
        </a:accent5>
        <a:accent6>
          <a:srgbClr val="E75CE7"/>
        </a:accent6>
        <a:hlink>
          <a:srgbClr val="FFCC66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MOND 2">
        <a:dk1>
          <a:srgbClr val="000000"/>
        </a:dk1>
        <a:lt1>
          <a:srgbClr val="CCECFF"/>
        </a:lt1>
        <a:dk2>
          <a:srgbClr val="000000"/>
        </a:dk2>
        <a:lt2>
          <a:srgbClr val="99CCFF"/>
        </a:lt2>
        <a:accent1>
          <a:srgbClr val="FFFFFF"/>
        </a:accent1>
        <a:accent2>
          <a:srgbClr val="FF33FF"/>
        </a:accent2>
        <a:accent3>
          <a:srgbClr val="E2F4FF"/>
        </a:accent3>
        <a:accent4>
          <a:srgbClr val="000000"/>
        </a:accent4>
        <a:accent5>
          <a:srgbClr val="FFFFFF"/>
        </a:accent5>
        <a:accent6>
          <a:srgbClr val="E72DE7"/>
        </a:accent6>
        <a:hlink>
          <a:srgbClr val="6666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MOND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FFFFFF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A1A1A1"/>
        </a:accent6>
        <a:hlink>
          <a:srgbClr val="86868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Settings\Charlie\Application Data\Microsoft\Templates\DIAMOND.POT</Template>
  <TotalTime>4964</TotalTime>
  <Words>1532</Words>
  <Application>Microsoft Office PowerPoint</Application>
  <PresentationFormat>On-screen Show (4:3)</PresentationFormat>
  <Paragraphs>403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Cambria Math</vt:lpstr>
      <vt:lpstr>Times New Roman</vt:lpstr>
      <vt:lpstr>DIAMOND</vt:lpstr>
      <vt:lpstr>Equation</vt:lpstr>
      <vt:lpstr>Electric Fields</vt:lpstr>
      <vt:lpstr>What is an Electric Field?</vt:lpstr>
      <vt:lpstr>What you already know</vt:lpstr>
      <vt:lpstr>What you already know</vt:lpstr>
      <vt:lpstr>What are Force Fields?</vt:lpstr>
      <vt:lpstr>Electric Field</vt:lpstr>
      <vt:lpstr>What is the Test Charge</vt:lpstr>
      <vt:lpstr>The Test Charge (Cont.)</vt:lpstr>
      <vt:lpstr>Example 1:</vt:lpstr>
      <vt:lpstr>Electric Field Lines</vt:lpstr>
      <vt:lpstr>Electric Field Lines</vt:lpstr>
      <vt:lpstr>Electric Field Lines Due to a Point Charge</vt:lpstr>
      <vt:lpstr>Electric Field Strength and Distance for Point Charges</vt:lpstr>
      <vt:lpstr>Example 2:</vt:lpstr>
      <vt:lpstr>Example 2:</vt:lpstr>
      <vt:lpstr>Electric Fields and Conductors</vt:lpstr>
      <vt:lpstr>Electric Dipole</vt:lpstr>
      <vt:lpstr>Parallel Plate Capacitor</vt:lpstr>
      <vt:lpstr>Electrostatic Force and Distance</vt:lpstr>
      <vt:lpstr>Force and Electric Field Strength vs. Distance</vt:lpstr>
      <vt:lpstr>Example (Millikan Oil Drop Exp.)</vt:lpstr>
      <vt:lpstr>Draw the electric field lines for the following configurations.</vt:lpstr>
      <vt:lpstr>Examples from the Web</vt:lpstr>
      <vt:lpstr>Key Ideas</vt:lpstr>
    </vt:vector>
  </TitlesOfParts>
  <Company>TEXACO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 de Graff Generator</dc:title>
  <dc:creator>Charlie</dc:creator>
  <cp:lastModifiedBy>Charlie Ropes</cp:lastModifiedBy>
  <cp:revision>97</cp:revision>
  <cp:lastPrinted>2021-03-16T12:16:57Z</cp:lastPrinted>
  <dcterms:created xsi:type="dcterms:W3CDTF">2005-02-03T01:52:30Z</dcterms:created>
  <dcterms:modified xsi:type="dcterms:W3CDTF">2021-03-16T14:04:12Z</dcterms:modified>
</cp:coreProperties>
</file>